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4" r:id="rId10"/>
    <p:sldId id="267" r:id="rId11"/>
    <p:sldId id="271" r:id="rId12"/>
    <p:sldId id="272" r:id="rId13"/>
    <p:sldId id="278" r:id="rId14"/>
    <p:sldId id="273" r:id="rId15"/>
    <p:sldId id="275" r:id="rId16"/>
    <p:sldId id="270" r:id="rId17"/>
    <p:sldId id="276" r:id="rId18"/>
    <p:sldId id="279" r:id="rId19"/>
    <p:sldId id="280" r:id="rId20"/>
    <p:sldId id="281" r:id="rId21"/>
    <p:sldId id="283" r:id="rId22"/>
    <p:sldId id="284" r:id="rId23"/>
    <p:sldId id="285" r:id="rId24"/>
    <p:sldId id="286" r:id="rId25"/>
    <p:sldId id="282" r:id="rId26"/>
    <p:sldId id="277" r:id="rId27"/>
    <p:sldId id="287" r:id="rId28"/>
    <p:sldId id="288" r:id="rId29"/>
    <p:sldId id="295" r:id="rId30"/>
    <p:sldId id="289" r:id="rId31"/>
    <p:sldId id="290" r:id="rId32"/>
    <p:sldId id="292" r:id="rId33"/>
    <p:sldId id="293" r:id="rId34"/>
    <p:sldId id="291" r:id="rId35"/>
    <p:sldId id="294" r:id="rId36"/>
    <p:sldId id="260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4F9E0A-CCDC-4B5F-BE56-9CDD32195196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5D9C476-ACE8-414A-9B2F-F69E2A151585}">
      <dgm:prSet phldrT="[Текст]" custT="1"/>
      <dgm:spPr/>
      <dgm:t>
        <a:bodyPr/>
        <a:lstStyle/>
        <a:p>
          <a:r>
            <a:rPr lang="ru-RU" sz="4000" b="1" dirty="0" smtClean="0"/>
            <a:t>Система оценки</a:t>
          </a:r>
          <a:endParaRPr lang="ru-RU" sz="4000" b="1" dirty="0"/>
        </a:p>
      </dgm:t>
    </dgm:pt>
    <dgm:pt modelId="{B3F58A98-9451-4173-B820-15FA4C488344}" type="parTrans" cxnId="{EE7987E4-909D-410D-9139-96B44FEB995F}">
      <dgm:prSet/>
      <dgm:spPr/>
      <dgm:t>
        <a:bodyPr/>
        <a:lstStyle/>
        <a:p>
          <a:endParaRPr lang="ru-RU"/>
        </a:p>
      </dgm:t>
    </dgm:pt>
    <dgm:pt modelId="{9E5051C9-18F1-411F-AA19-AA5F471FC8EE}" type="sibTrans" cxnId="{EE7987E4-909D-410D-9139-96B44FEB995F}">
      <dgm:prSet/>
      <dgm:spPr/>
      <dgm:t>
        <a:bodyPr/>
        <a:lstStyle/>
        <a:p>
          <a:endParaRPr lang="ru-RU"/>
        </a:p>
      </dgm:t>
    </dgm:pt>
    <dgm:pt modelId="{0B092BC9-E962-4B50-A70F-310B0A981A8D}">
      <dgm:prSet phldrT="[Текст]" custT="1"/>
      <dgm:spPr/>
      <dgm:t>
        <a:bodyPr/>
        <a:lstStyle/>
        <a:p>
          <a:r>
            <a:rPr lang="ru-RU" sz="4000" b="1" dirty="0" smtClean="0"/>
            <a:t>Внешняя</a:t>
          </a:r>
          <a:endParaRPr lang="ru-RU" sz="4000" b="1" dirty="0"/>
        </a:p>
      </dgm:t>
    </dgm:pt>
    <dgm:pt modelId="{86DBD4DE-7040-472E-B744-DDBF818B5649}" type="parTrans" cxnId="{E2BB3E89-8273-41D7-9D4F-E0F79BB7606E}">
      <dgm:prSet/>
      <dgm:spPr/>
      <dgm:t>
        <a:bodyPr/>
        <a:lstStyle/>
        <a:p>
          <a:endParaRPr lang="ru-RU"/>
        </a:p>
      </dgm:t>
    </dgm:pt>
    <dgm:pt modelId="{8A198ED9-9E88-4E94-BA02-4862A872DB50}" type="sibTrans" cxnId="{E2BB3E89-8273-41D7-9D4F-E0F79BB7606E}">
      <dgm:prSet/>
      <dgm:spPr/>
      <dgm:t>
        <a:bodyPr/>
        <a:lstStyle/>
        <a:p>
          <a:endParaRPr lang="ru-RU"/>
        </a:p>
      </dgm:t>
    </dgm:pt>
    <dgm:pt modelId="{AC8ACFCC-B418-4E63-A86D-A15867196CAB}">
      <dgm:prSet phldrT="[Текст]" custT="1"/>
      <dgm:spPr/>
      <dgm:t>
        <a:bodyPr/>
        <a:lstStyle/>
        <a:p>
          <a:r>
            <a:rPr lang="ru-RU" sz="4000" b="1" dirty="0" smtClean="0"/>
            <a:t>Внутренняя</a:t>
          </a:r>
          <a:endParaRPr lang="ru-RU" sz="4000" b="1" dirty="0"/>
        </a:p>
      </dgm:t>
    </dgm:pt>
    <dgm:pt modelId="{F3B49DF8-6483-4EBD-9476-F355FE5089F8}" type="parTrans" cxnId="{1DFE364B-ACCE-40E3-92D7-FDD8EB7B6B85}">
      <dgm:prSet/>
      <dgm:spPr/>
      <dgm:t>
        <a:bodyPr/>
        <a:lstStyle/>
        <a:p>
          <a:endParaRPr lang="ru-RU"/>
        </a:p>
      </dgm:t>
    </dgm:pt>
    <dgm:pt modelId="{CCEA4564-8B71-4DA4-B03E-B91D80212957}" type="sibTrans" cxnId="{1DFE364B-ACCE-40E3-92D7-FDD8EB7B6B85}">
      <dgm:prSet/>
      <dgm:spPr/>
      <dgm:t>
        <a:bodyPr/>
        <a:lstStyle/>
        <a:p>
          <a:endParaRPr lang="ru-RU"/>
        </a:p>
      </dgm:t>
    </dgm:pt>
    <dgm:pt modelId="{C997A94C-8BDE-4699-9D06-3DA5412E9225}">
      <dgm:prSet custT="1"/>
      <dgm:spPr/>
      <dgm:t>
        <a:bodyPr/>
        <a:lstStyle/>
        <a:p>
          <a:pPr algn="l"/>
          <a:r>
            <a:rPr lang="ru-RU" sz="1800" dirty="0" smtClean="0"/>
            <a:t>-</a:t>
          </a:r>
          <a:r>
            <a:rPr lang="ru-RU" sz="2400" dirty="0" smtClean="0"/>
            <a:t>Независимая оценка качества подготовки обучающихся (ВПР, мониторинги)</a:t>
          </a:r>
        </a:p>
        <a:p>
          <a:pPr algn="l"/>
          <a:r>
            <a:rPr lang="ru-RU" sz="2400" dirty="0" smtClean="0"/>
            <a:t>-ГИА</a:t>
          </a:r>
          <a:endParaRPr lang="ru-RU" sz="2400" dirty="0"/>
        </a:p>
      </dgm:t>
    </dgm:pt>
    <dgm:pt modelId="{CCA072C5-0BAE-4B1C-88E8-077B15723B04}" type="parTrans" cxnId="{10997CC2-5513-4D6B-8E05-8D70672E4070}">
      <dgm:prSet/>
      <dgm:spPr/>
      <dgm:t>
        <a:bodyPr/>
        <a:lstStyle/>
        <a:p>
          <a:endParaRPr lang="ru-RU"/>
        </a:p>
      </dgm:t>
    </dgm:pt>
    <dgm:pt modelId="{89AB5FD9-F281-4BDB-91EC-C15D60E57701}" type="sibTrans" cxnId="{10997CC2-5513-4D6B-8E05-8D70672E4070}">
      <dgm:prSet/>
      <dgm:spPr/>
      <dgm:t>
        <a:bodyPr/>
        <a:lstStyle/>
        <a:p>
          <a:endParaRPr lang="ru-RU"/>
        </a:p>
      </dgm:t>
    </dgm:pt>
    <dgm:pt modelId="{38C99A0A-B432-4E03-AEF1-160D48F13C74}">
      <dgm:prSet custT="1"/>
      <dgm:spPr/>
      <dgm:t>
        <a:bodyPr/>
        <a:lstStyle/>
        <a:p>
          <a:pPr algn="l"/>
          <a:r>
            <a:rPr lang="ru-RU" sz="2000" dirty="0" smtClean="0">
              <a:solidFill>
                <a:srgbClr val="FF0000"/>
              </a:solidFill>
            </a:rPr>
            <a:t> - </a:t>
          </a:r>
          <a:r>
            <a:rPr lang="ru-RU" sz="2000" b="1" dirty="0" smtClean="0">
              <a:solidFill>
                <a:srgbClr val="FF0000"/>
              </a:solidFill>
            </a:rPr>
            <a:t>Стартовая диагностика (1,5 и 10 классы)</a:t>
          </a:r>
        </a:p>
        <a:p>
          <a:pPr algn="l"/>
          <a:r>
            <a:rPr lang="ru-RU" sz="2000" dirty="0" smtClean="0"/>
            <a:t> - Текущая и тематическая оценка</a:t>
          </a:r>
        </a:p>
        <a:p>
          <a:pPr algn="l"/>
          <a:r>
            <a:rPr lang="ru-RU" sz="2000" dirty="0" smtClean="0"/>
            <a:t> - Итоговая оценка</a:t>
          </a:r>
        </a:p>
        <a:p>
          <a:pPr algn="l"/>
          <a:r>
            <a:rPr lang="ru-RU" sz="2000" dirty="0" smtClean="0"/>
            <a:t> - Промежуточная аттестация</a:t>
          </a:r>
        </a:p>
        <a:p>
          <a:pPr algn="l"/>
          <a:r>
            <a:rPr lang="ru-RU" sz="2000" dirty="0" smtClean="0"/>
            <a:t> </a:t>
          </a:r>
          <a:r>
            <a:rPr lang="ru-RU" sz="2000" dirty="0" smtClean="0">
              <a:solidFill>
                <a:srgbClr val="FF0000"/>
              </a:solidFill>
            </a:rPr>
            <a:t>- </a:t>
          </a:r>
          <a:r>
            <a:rPr lang="ru-RU" sz="2000" b="1" dirty="0" smtClean="0">
              <a:solidFill>
                <a:srgbClr val="FF0000"/>
              </a:solidFill>
            </a:rPr>
            <a:t>Внутренний мониторинг образовательных достижений обучающихся</a:t>
          </a:r>
        </a:p>
        <a:p>
          <a:pPr algn="l"/>
          <a:r>
            <a:rPr lang="ru-RU" sz="2000" dirty="0" smtClean="0"/>
            <a:t>- Психолого-педагогическое наблюдение</a:t>
          </a:r>
        </a:p>
        <a:p>
          <a:pPr algn="ctr"/>
          <a:endParaRPr lang="ru-RU" sz="1800" dirty="0"/>
        </a:p>
      </dgm:t>
    </dgm:pt>
    <dgm:pt modelId="{DE0B6EAC-B98B-4B32-A7B2-2CF93CC06005}" type="parTrans" cxnId="{C5E0FF37-F2EC-430B-A564-D695B2606AF7}">
      <dgm:prSet/>
      <dgm:spPr/>
      <dgm:t>
        <a:bodyPr/>
        <a:lstStyle/>
        <a:p>
          <a:endParaRPr lang="ru-RU"/>
        </a:p>
      </dgm:t>
    </dgm:pt>
    <dgm:pt modelId="{DA19ACC6-FDB9-49F9-B553-6B973A964E3F}" type="sibTrans" cxnId="{C5E0FF37-F2EC-430B-A564-D695B2606AF7}">
      <dgm:prSet/>
      <dgm:spPr/>
      <dgm:t>
        <a:bodyPr/>
        <a:lstStyle/>
        <a:p>
          <a:endParaRPr lang="ru-RU"/>
        </a:p>
      </dgm:t>
    </dgm:pt>
    <dgm:pt modelId="{340F2855-58E7-4D69-8D3C-258271628DB9}" type="pres">
      <dgm:prSet presAssocID="{CF4F9E0A-CCDC-4B5F-BE56-9CDD32195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35679D6-DC9D-4BAD-9982-3B722FF3AF60}" type="pres">
      <dgm:prSet presAssocID="{B5D9C476-ACE8-414A-9B2F-F69E2A151585}" presName="vertOne" presStyleCnt="0"/>
      <dgm:spPr/>
      <dgm:t>
        <a:bodyPr/>
        <a:lstStyle/>
        <a:p>
          <a:endParaRPr lang="ru-RU"/>
        </a:p>
      </dgm:t>
    </dgm:pt>
    <dgm:pt modelId="{8A39C78E-DB6B-4F6A-B185-EA3116EA99FB}" type="pres">
      <dgm:prSet presAssocID="{B5D9C476-ACE8-414A-9B2F-F69E2A151585}" presName="txOne" presStyleLbl="node0" presStyleIdx="0" presStyleCnt="1" custScaleY="330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91D04F-6068-4E15-BE91-3395F43548C6}" type="pres">
      <dgm:prSet presAssocID="{B5D9C476-ACE8-414A-9B2F-F69E2A151585}" presName="parTransOne" presStyleCnt="0"/>
      <dgm:spPr/>
      <dgm:t>
        <a:bodyPr/>
        <a:lstStyle/>
        <a:p>
          <a:endParaRPr lang="ru-RU"/>
        </a:p>
      </dgm:t>
    </dgm:pt>
    <dgm:pt modelId="{452DB6FD-FD43-402F-B52E-417A62C8C511}" type="pres">
      <dgm:prSet presAssocID="{B5D9C476-ACE8-414A-9B2F-F69E2A151585}" presName="horzOne" presStyleCnt="0"/>
      <dgm:spPr/>
      <dgm:t>
        <a:bodyPr/>
        <a:lstStyle/>
        <a:p>
          <a:endParaRPr lang="ru-RU"/>
        </a:p>
      </dgm:t>
    </dgm:pt>
    <dgm:pt modelId="{CBDC0A38-2847-4199-9233-1F6504535094}" type="pres">
      <dgm:prSet presAssocID="{0B092BC9-E962-4B50-A70F-310B0A981A8D}" presName="vertTwo" presStyleCnt="0"/>
      <dgm:spPr/>
      <dgm:t>
        <a:bodyPr/>
        <a:lstStyle/>
        <a:p>
          <a:endParaRPr lang="ru-RU"/>
        </a:p>
      </dgm:t>
    </dgm:pt>
    <dgm:pt modelId="{DF387BC7-ED7C-4DDC-B932-ED88CDCF0D5A}" type="pres">
      <dgm:prSet presAssocID="{0B092BC9-E962-4B50-A70F-310B0A981A8D}" presName="txTwo" presStyleLbl="node2" presStyleIdx="0" presStyleCnt="2" custScaleX="95930" custScaleY="236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CE88DF-4E92-4D45-99E0-4F05E902055D}" type="pres">
      <dgm:prSet presAssocID="{0B092BC9-E962-4B50-A70F-310B0A981A8D}" presName="parTransTwo" presStyleCnt="0"/>
      <dgm:spPr/>
      <dgm:t>
        <a:bodyPr/>
        <a:lstStyle/>
        <a:p>
          <a:endParaRPr lang="ru-RU"/>
        </a:p>
      </dgm:t>
    </dgm:pt>
    <dgm:pt modelId="{700C6D02-A8EF-4A25-8EC4-E1BC0C20B8D3}" type="pres">
      <dgm:prSet presAssocID="{0B092BC9-E962-4B50-A70F-310B0A981A8D}" presName="horzTwo" presStyleCnt="0"/>
      <dgm:spPr/>
      <dgm:t>
        <a:bodyPr/>
        <a:lstStyle/>
        <a:p>
          <a:endParaRPr lang="ru-RU"/>
        </a:p>
      </dgm:t>
    </dgm:pt>
    <dgm:pt modelId="{CF33DED2-B3A0-4E7A-B545-44A21ACFD6C5}" type="pres">
      <dgm:prSet presAssocID="{C997A94C-8BDE-4699-9D06-3DA5412E9225}" presName="vertThree" presStyleCnt="0"/>
      <dgm:spPr/>
      <dgm:t>
        <a:bodyPr/>
        <a:lstStyle/>
        <a:p>
          <a:endParaRPr lang="ru-RU"/>
        </a:p>
      </dgm:t>
    </dgm:pt>
    <dgm:pt modelId="{06AF0464-95DF-4C3B-8357-8D5DB659F48E}" type="pres">
      <dgm:prSet presAssocID="{C997A94C-8BDE-4699-9D06-3DA5412E9225}" presName="txThree" presStyleLbl="node3" presStyleIdx="0" presStyleCnt="2" custScaleX="94413" custScaleY="488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D90196-1E17-4E68-8E2E-6F8A39C1FB6E}" type="pres">
      <dgm:prSet presAssocID="{C997A94C-8BDE-4699-9D06-3DA5412E9225}" presName="horzThree" presStyleCnt="0"/>
      <dgm:spPr/>
      <dgm:t>
        <a:bodyPr/>
        <a:lstStyle/>
        <a:p>
          <a:endParaRPr lang="ru-RU"/>
        </a:p>
      </dgm:t>
    </dgm:pt>
    <dgm:pt modelId="{271A3912-77D5-473F-A878-283D98850047}" type="pres">
      <dgm:prSet presAssocID="{8A198ED9-9E88-4E94-BA02-4862A872DB50}" presName="sibSpaceTwo" presStyleCnt="0"/>
      <dgm:spPr/>
      <dgm:t>
        <a:bodyPr/>
        <a:lstStyle/>
        <a:p>
          <a:endParaRPr lang="ru-RU"/>
        </a:p>
      </dgm:t>
    </dgm:pt>
    <dgm:pt modelId="{A9BE9210-9A62-4252-BD79-A76ED805EAF2}" type="pres">
      <dgm:prSet presAssocID="{AC8ACFCC-B418-4E63-A86D-A15867196CAB}" presName="vertTwo" presStyleCnt="0"/>
      <dgm:spPr/>
      <dgm:t>
        <a:bodyPr/>
        <a:lstStyle/>
        <a:p>
          <a:endParaRPr lang="ru-RU"/>
        </a:p>
      </dgm:t>
    </dgm:pt>
    <dgm:pt modelId="{5F1272E2-BE15-4881-A6A2-7661F2D35821}" type="pres">
      <dgm:prSet presAssocID="{AC8ACFCC-B418-4E63-A86D-A15867196CAB}" presName="txTwo" presStyleLbl="node2" presStyleIdx="1" presStyleCnt="2" custScaleX="93760" custScaleY="247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2A8774-C784-426C-A240-81068D91A261}" type="pres">
      <dgm:prSet presAssocID="{AC8ACFCC-B418-4E63-A86D-A15867196CAB}" presName="parTransTwo" presStyleCnt="0"/>
      <dgm:spPr/>
      <dgm:t>
        <a:bodyPr/>
        <a:lstStyle/>
        <a:p>
          <a:endParaRPr lang="ru-RU"/>
        </a:p>
      </dgm:t>
    </dgm:pt>
    <dgm:pt modelId="{BF306917-9F4C-4143-8CBC-F7B25F44DC86}" type="pres">
      <dgm:prSet presAssocID="{AC8ACFCC-B418-4E63-A86D-A15867196CAB}" presName="horzTwo" presStyleCnt="0"/>
      <dgm:spPr/>
      <dgm:t>
        <a:bodyPr/>
        <a:lstStyle/>
        <a:p>
          <a:endParaRPr lang="ru-RU"/>
        </a:p>
      </dgm:t>
    </dgm:pt>
    <dgm:pt modelId="{2FF29DAC-13AB-48FD-B185-F953E5BB2437}" type="pres">
      <dgm:prSet presAssocID="{38C99A0A-B432-4E03-AEF1-160D48F13C74}" presName="vertThree" presStyleCnt="0"/>
      <dgm:spPr/>
      <dgm:t>
        <a:bodyPr/>
        <a:lstStyle/>
        <a:p>
          <a:endParaRPr lang="ru-RU"/>
        </a:p>
      </dgm:t>
    </dgm:pt>
    <dgm:pt modelId="{7CE17E28-BC41-4F9F-990A-9BA2C006E0AC}" type="pres">
      <dgm:prSet presAssocID="{38C99A0A-B432-4E03-AEF1-160D48F13C74}" presName="txThree" presStyleLbl="node3" presStyleIdx="1" presStyleCnt="2" custScaleX="1049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4D39A8-6EAD-4BC3-95DC-DD87C09BA606}" type="pres">
      <dgm:prSet presAssocID="{38C99A0A-B432-4E03-AEF1-160D48F13C74}" presName="horzThree" presStyleCnt="0"/>
      <dgm:spPr/>
      <dgm:t>
        <a:bodyPr/>
        <a:lstStyle/>
        <a:p>
          <a:endParaRPr lang="ru-RU"/>
        </a:p>
      </dgm:t>
    </dgm:pt>
  </dgm:ptLst>
  <dgm:cxnLst>
    <dgm:cxn modelId="{EE7987E4-909D-410D-9139-96B44FEB995F}" srcId="{CF4F9E0A-CCDC-4B5F-BE56-9CDD32195196}" destId="{B5D9C476-ACE8-414A-9B2F-F69E2A151585}" srcOrd="0" destOrd="0" parTransId="{B3F58A98-9451-4173-B820-15FA4C488344}" sibTransId="{9E5051C9-18F1-411F-AA19-AA5F471FC8EE}"/>
    <dgm:cxn modelId="{10997CC2-5513-4D6B-8E05-8D70672E4070}" srcId="{0B092BC9-E962-4B50-A70F-310B0A981A8D}" destId="{C997A94C-8BDE-4699-9D06-3DA5412E9225}" srcOrd="0" destOrd="0" parTransId="{CCA072C5-0BAE-4B1C-88E8-077B15723B04}" sibTransId="{89AB5FD9-F281-4BDB-91EC-C15D60E57701}"/>
    <dgm:cxn modelId="{5913B515-5DBC-42C2-B1EA-19526064FC6E}" type="presOf" srcId="{CF4F9E0A-CCDC-4B5F-BE56-9CDD32195196}" destId="{340F2855-58E7-4D69-8D3C-258271628DB9}" srcOrd="0" destOrd="0" presId="urn:microsoft.com/office/officeart/2005/8/layout/hierarchy4"/>
    <dgm:cxn modelId="{A9E6960F-CC80-4831-9CC4-7E03B6795032}" type="presOf" srcId="{C997A94C-8BDE-4699-9D06-3DA5412E9225}" destId="{06AF0464-95DF-4C3B-8357-8D5DB659F48E}" srcOrd="0" destOrd="0" presId="urn:microsoft.com/office/officeart/2005/8/layout/hierarchy4"/>
    <dgm:cxn modelId="{DF87C540-783A-4BB7-B7BF-8967519B0BE8}" type="presOf" srcId="{AC8ACFCC-B418-4E63-A86D-A15867196CAB}" destId="{5F1272E2-BE15-4881-A6A2-7661F2D35821}" srcOrd="0" destOrd="0" presId="urn:microsoft.com/office/officeart/2005/8/layout/hierarchy4"/>
    <dgm:cxn modelId="{1DFE364B-ACCE-40E3-92D7-FDD8EB7B6B85}" srcId="{B5D9C476-ACE8-414A-9B2F-F69E2A151585}" destId="{AC8ACFCC-B418-4E63-A86D-A15867196CAB}" srcOrd="1" destOrd="0" parTransId="{F3B49DF8-6483-4EBD-9476-F355FE5089F8}" sibTransId="{CCEA4564-8B71-4DA4-B03E-B91D80212957}"/>
    <dgm:cxn modelId="{3D655189-58AA-40E5-B2D4-54B09362DAB3}" type="presOf" srcId="{B5D9C476-ACE8-414A-9B2F-F69E2A151585}" destId="{8A39C78E-DB6B-4F6A-B185-EA3116EA99FB}" srcOrd="0" destOrd="0" presId="urn:microsoft.com/office/officeart/2005/8/layout/hierarchy4"/>
    <dgm:cxn modelId="{5FF563AE-6D76-4FA2-AF74-3F5A200D99A8}" type="presOf" srcId="{38C99A0A-B432-4E03-AEF1-160D48F13C74}" destId="{7CE17E28-BC41-4F9F-990A-9BA2C006E0AC}" srcOrd="0" destOrd="0" presId="urn:microsoft.com/office/officeart/2005/8/layout/hierarchy4"/>
    <dgm:cxn modelId="{C5E0FF37-F2EC-430B-A564-D695B2606AF7}" srcId="{AC8ACFCC-B418-4E63-A86D-A15867196CAB}" destId="{38C99A0A-B432-4E03-AEF1-160D48F13C74}" srcOrd="0" destOrd="0" parTransId="{DE0B6EAC-B98B-4B32-A7B2-2CF93CC06005}" sibTransId="{DA19ACC6-FDB9-49F9-B553-6B973A964E3F}"/>
    <dgm:cxn modelId="{E2BB3E89-8273-41D7-9D4F-E0F79BB7606E}" srcId="{B5D9C476-ACE8-414A-9B2F-F69E2A151585}" destId="{0B092BC9-E962-4B50-A70F-310B0A981A8D}" srcOrd="0" destOrd="0" parTransId="{86DBD4DE-7040-472E-B744-DDBF818B5649}" sibTransId="{8A198ED9-9E88-4E94-BA02-4862A872DB50}"/>
    <dgm:cxn modelId="{17476C65-6087-45A5-B5A0-F1A83DD505F3}" type="presOf" srcId="{0B092BC9-E962-4B50-A70F-310B0A981A8D}" destId="{DF387BC7-ED7C-4DDC-B932-ED88CDCF0D5A}" srcOrd="0" destOrd="0" presId="urn:microsoft.com/office/officeart/2005/8/layout/hierarchy4"/>
    <dgm:cxn modelId="{492C21D0-1FB9-40CB-B118-D0526056BC7E}" type="presParOf" srcId="{340F2855-58E7-4D69-8D3C-258271628DB9}" destId="{735679D6-DC9D-4BAD-9982-3B722FF3AF60}" srcOrd="0" destOrd="0" presId="urn:microsoft.com/office/officeart/2005/8/layout/hierarchy4"/>
    <dgm:cxn modelId="{CDBDC25A-E435-463A-8B7B-7A8A5CB12ADB}" type="presParOf" srcId="{735679D6-DC9D-4BAD-9982-3B722FF3AF60}" destId="{8A39C78E-DB6B-4F6A-B185-EA3116EA99FB}" srcOrd="0" destOrd="0" presId="urn:microsoft.com/office/officeart/2005/8/layout/hierarchy4"/>
    <dgm:cxn modelId="{10D76006-61D0-4DA4-8BC6-E4E6A8305362}" type="presParOf" srcId="{735679D6-DC9D-4BAD-9982-3B722FF3AF60}" destId="{3A91D04F-6068-4E15-BE91-3395F43548C6}" srcOrd="1" destOrd="0" presId="urn:microsoft.com/office/officeart/2005/8/layout/hierarchy4"/>
    <dgm:cxn modelId="{BABFDD5F-3B62-4082-AF8F-1C81EBCC2F3A}" type="presParOf" srcId="{735679D6-DC9D-4BAD-9982-3B722FF3AF60}" destId="{452DB6FD-FD43-402F-B52E-417A62C8C511}" srcOrd="2" destOrd="0" presId="urn:microsoft.com/office/officeart/2005/8/layout/hierarchy4"/>
    <dgm:cxn modelId="{C1E03B25-F978-4E3F-89FD-142BE3F3F4F5}" type="presParOf" srcId="{452DB6FD-FD43-402F-B52E-417A62C8C511}" destId="{CBDC0A38-2847-4199-9233-1F6504535094}" srcOrd="0" destOrd="0" presId="urn:microsoft.com/office/officeart/2005/8/layout/hierarchy4"/>
    <dgm:cxn modelId="{9BEF783D-9FC2-474A-889C-E22838BBF4B6}" type="presParOf" srcId="{CBDC0A38-2847-4199-9233-1F6504535094}" destId="{DF387BC7-ED7C-4DDC-B932-ED88CDCF0D5A}" srcOrd="0" destOrd="0" presId="urn:microsoft.com/office/officeart/2005/8/layout/hierarchy4"/>
    <dgm:cxn modelId="{52AE1D1F-5DC0-4431-97F2-ABD373BA17AC}" type="presParOf" srcId="{CBDC0A38-2847-4199-9233-1F6504535094}" destId="{2CCE88DF-4E92-4D45-99E0-4F05E902055D}" srcOrd="1" destOrd="0" presId="urn:microsoft.com/office/officeart/2005/8/layout/hierarchy4"/>
    <dgm:cxn modelId="{7E56B20E-AF45-4709-ABB6-A62C0ABA5EC3}" type="presParOf" srcId="{CBDC0A38-2847-4199-9233-1F6504535094}" destId="{700C6D02-A8EF-4A25-8EC4-E1BC0C20B8D3}" srcOrd="2" destOrd="0" presId="urn:microsoft.com/office/officeart/2005/8/layout/hierarchy4"/>
    <dgm:cxn modelId="{AD75064E-0CDF-46D3-ADBB-FEAAA3732AD2}" type="presParOf" srcId="{700C6D02-A8EF-4A25-8EC4-E1BC0C20B8D3}" destId="{CF33DED2-B3A0-4E7A-B545-44A21ACFD6C5}" srcOrd="0" destOrd="0" presId="urn:microsoft.com/office/officeart/2005/8/layout/hierarchy4"/>
    <dgm:cxn modelId="{9CF2E97E-ACC1-432D-997F-98570D1E9812}" type="presParOf" srcId="{CF33DED2-B3A0-4E7A-B545-44A21ACFD6C5}" destId="{06AF0464-95DF-4C3B-8357-8D5DB659F48E}" srcOrd="0" destOrd="0" presId="urn:microsoft.com/office/officeart/2005/8/layout/hierarchy4"/>
    <dgm:cxn modelId="{C423C873-9411-4F3C-90AD-08005BE57F57}" type="presParOf" srcId="{CF33DED2-B3A0-4E7A-B545-44A21ACFD6C5}" destId="{49D90196-1E17-4E68-8E2E-6F8A39C1FB6E}" srcOrd="1" destOrd="0" presId="urn:microsoft.com/office/officeart/2005/8/layout/hierarchy4"/>
    <dgm:cxn modelId="{5C3F2733-3E0A-4D7C-85D6-241F8E08E42C}" type="presParOf" srcId="{452DB6FD-FD43-402F-B52E-417A62C8C511}" destId="{271A3912-77D5-473F-A878-283D98850047}" srcOrd="1" destOrd="0" presId="urn:microsoft.com/office/officeart/2005/8/layout/hierarchy4"/>
    <dgm:cxn modelId="{6B8B8C64-1D89-4F22-82B0-B85382CCC41A}" type="presParOf" srcId="{452DB6FD-FD43-402F-B52E-417A62C8C511}" destId="{A9BE9210-9A62-4252-BD79-A76ED805EAF2}" srcOrd="2" destOrd="0" presId="urn:microsoft.com/office/officeart/2005/8/layout/hierarchy4"/>
    <dgm:cxn modelId="{8BB3D90D-E33F-414D-B598-5C98EBE1AF19}" type="presParOf" srcId="{A9BE9210-9A62-4252-BD79-A76ED805EAF2}" destId="{5F1272E2-BE15-4881-A6A2-7661F2D35821}" srcOrd="0" destOrd="0" presId="urn:microsoft.com/office/officeart/2005/8/layout/hierarchy4"/>
    <dgm:cxn modelId="{ADCF8951-ACA8-4FF8-ABFC-1C8C56E86695}" type="presParOf" srcId="{A9BE9210-9A62-4252-BD79-A76ED805EAF2}" destId="{072A8774-C784-426C-A240-81068D91A261}" srcOrd="1" destOrd="0" presId="urn:microsoft.com/office/officeart/2005/8/layout/hierarchy4"/>
    <dgm:cxn modelId="{47D58F69-38FF-4451-9ACC-B35AE034E065}" type="presParOf" srcId="{A9BE9210-9A62-4252-BD79-A76ED805EAF2}" destId="{BF306917-9F4C-4143-8CBC-F7B25F44DC86}" srcOrd="2" destOrd="0" presId="urn:microsoft.com/office/officeart/2005/8/layout/hierarchy4"/>
    <dgm:cxn modelId="{24B14340-14F5-40CF-88F1-207645EF4F84}" type="presParOf" srcId="{BF306917-9F4C-4143-8CBC-F7B25F44DC86}" destId="{2FF29DAC-13AB-48FD-B185-F953E5BB2437}" srcOrd="0" destOrd="0" presId="urn:microsoft.com/office/officeart/2005/8/layout/hierarchy4"/>
    <dgm:cxn modelId="{288699E4-A822-4D56-8AB7-1C7CAED4075F}" type="presParOf" srcId="{2FF29DAC-13AB-48FD-B185-F953E5BB2437}" destId="{7CE17E28-BC41-4F9F-990A-9BA2C006E0AC}" srcOrd="0" destOrd="0" presId="urn:microsoft.com/office/officeart/2005/8/layout/hierarchy4"/>
    <dgm:cxn modelId="{66E3A9BC-40F9-48EB-9A05-60FB4F4472A9}" type="presParOf" srcId="{2FF29DAC-13AB-48FD-B185-F953E5BB2437}" destId="{7F4D39A8-6EAD-4BC3-95DC-DD87C09BA60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4F9E0A-CCDC-4B5F-BE56-9CDD32195196}" type="doc">
      <dgm:prSet loTypeId="urn:microsoft.com/office/officeart/2005/8/layout/hierarchy4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5D9C476-ACE8-414A-9B2F-F69E2A151585}">
      <dgm:prSet phldrT="[Текст]" custT="1"/>
      <dgm:spPr/>
      <dgm:t>
        <a:bodyPr/>
        <a:lstStyle/>
        <a:p>
          <a:r>
            <a:rPr lang="ru-RU" sz="4000" b="1" dirty="0" smtClean="0"/>
            <a:t>Система оценки</a:t>
          </a:r>
          <a:endParaRPr lang="ru-RU" sz="4000" b="1" dirty="0"/>
        </a:p>
      </dgm:t>
    </dgm:pt>
    <dgm:pt modelId="{B3F58A98-9451-4173-B820-15FA4C488344}" type="parTrans" cxnId="{EE7987E4-909D-410D-9139-96B44FEB995F}">
      <dgm:prSet/>
      <dgm:spPr/>
      <dgm:t>
        <a:bodyPr/>
        <a:lstStyle/>
        <a:p>
          <a:endParaRPr lang="ru-RU"/>
        </a:p>
      </dgm:t>
    </dgm:pt>
    <dgm:pt modelId="{9E5051C9-18F1-411F-AA19-AA5F471FC8EE}" type="sibTrans" cxnId="{EE7987E4-909D-410D-9139-96B44FEB995F}">
      <dgm:prSet/>
      <dgm:spPr/>
      <dgm:t>
        <a:bodyPr/>
        <a:lstStyle/>
        <a:p>
          <a:endParaRPr lang="ru-RU"/>
        </a:p>
      </dgm:t>
    </dgm:pt>
    <dgm:pt modelId="{0B092BC9-E962-4B50-A70F-310B0A981A8D}">
      <dgm:prSet phldrT="[Текст]" custT="1"/>
      <dgm:spPr/>
      <dgm:t>
        <a:bodyPr/>
        <a:lstStyle/>
        <a:p>
          <a:r>
            <a:rPr lang="ru-RU" sz="4000" b="1" dirty="0" smtClean="0"/>
            <a:t>Внешняя</a:t>
          </a:r>
          <a:endParaRPr lang="ru-RU" sz="4000" b="1" dirty="0"/>
        </a:p>
      </dgm:t>
    </dgm:pt>
    <dgm:pt modelId="{86DBD4DE-7040-472E-B744-DDBF818B5649}" type="parTrans" cxnId="{E2BB3E89-8273-41D7-9D4F-E0F79BB7606E}">
      <dgm:prSet/>
      <dgm:spPr/>
      <dgm:t>
        <a:bodyPr/>
        <a:lstStyle/>
        <a:p>
          <a:endParaRPr lang="ru-RU"/>
        </a:p>
      </dgm:t>
    </dgm:pt>
    <dgm:pt modelId="{8A198ED9-9E88-4E94-BA02-4862A872DB50}" type="sibTrans" cxnId="{E2BB3E89-8273-41D7-9D4F-E0F79BB7606E}">
      <dgm:prSet/>
      <dgm:spPr/>
      <dgm:t>
        <a:bodyPr/>
        <a:lstStyle/>
        <a:p>
          <a:endParaRPr lang="ru-RU"/>
        </a:p>
      </dgm:t>
    </dgm:pt>
    <dgm:pt modelId="{AC8ACFCC-B418-4E63-A86D-A15867196CAB}">
      <dgm:prSet phldrT="[Текст]" custT="1"/>
      <dgm:spPr/>
      <dgm:t>
        <a:bodyPr/>
        <a:lstStyle/>
        <a:p>
          <a:r>
            <a:rPr lang="ru-RU" sz="4000" b="1" dirty="0" smtClean="0"/>
            <a:t>Внутренняя</a:t>
          </a:r>
          <a:endParaRPr lang="ru-RU" sz="4000" b="1" dirty="0"/>
        </a:p>
      </dgm:t>
    </dgm:pt>
    <dgm:pt modelId="{F3B49DF8-6483-4EBD-9476-F355FE5089F8}" type="parTrans" cxnId="{1DFE364B-ACCE-40E3-92D7-FDD8EB7B6B85}">
      <dgm:prSet/>
      <dgm:spPr/>
      <dgm:t>
        <a:bodyPr/>
        <a:lstStyle/>
        <a:p>
          <a:endParaRPr lang="ru-RU"/>
        </a:p>
      </dgm:t>
    </dgm:pt>
    <dgm:pt modelId="{CCEA4564-8B71-4DA4-B03E-B91D80212957}" type="sibTrans" cxnId="{1DFE364B-ACCE-40E3-92D7-FDD8EB7B6B85}">
      <dgm:prSet/>
      <dgm:spPr/>
      <dgm:t>
        <a:bodyPr/>
        <a:lstStyle/>
        <a:p>
          <a:endParaRPr lang="ru-RU"/>
        </a:p>
      </dgm:t>
    </dgm:pt>
    <dgm:pt modelId="{C997A94C-8BDE-4699-9D06-3DA5412E9225}">
      <dgm:prSet custT="1"/>
      <dgm:spPr/>
      <dgm:t>
        <a:bodyPr/>
        <a:lstStyle/>
        <a:p>
          <a:pPr algn="l"/>
          <a:r>
            <a:rPr lang="ru-RU" sz="1800" dirty="0" smtClean="0"/>
            <a:t>-</a:t>
          </a:r>
          <a:r>
            <a:rPr lang="ru-RU" sz="2400" dirty="0" smtClean="0"/>
            <a:t>Независимая оценка качества подготовки обучающихся (ВПР, мониторинги)</a:t>
          </a:r>
        </a:p>
        <a:p>
          <a:pPr algn="l"/>
          <a:r>
            <a:rPr lang="ru-RU" sz="2400" dirty="0" smtClean="0"/>
            <a:t>-ГИА</a:t>
          </a:r>
          <a:endParaRPr lang="ru-RU" sz="2400" dirty="0"/>
        </a:p>
      </dgm:t>
    </dgm:pt>
    <dgm:pt modelId="{CCA072C5-0BAE-4B1C-88E8-077B15723B04}" type="parTrans" cxnId="{10997CC2-5513-4D6B-8E05-8D70672E4070}">
      <dgm:prSet/>
      <dgm:spPr/>
      <dgm:t>
        <a:bodyPr/>
        <a:lstStyle/>
        <a:p>
          <a:endParaRPr lang="ru-RU"/>
        </a:p>
      </dgm:t>
    </dgm:pt>
    <dgm:pt modelId="{89AB5FD9-F281-4BDB-91EC-C15D60E57701}" type="sibTrans" cxnId="{10997CC2-5513-4D6B-8E05-8D70672E4070}">
      <dgm:prSet/>
      <dgm:spPr/>
      <dgm:t>
        <a:bodyPr/>
        <a:lstStyle/>
        <a:p>
          <a:endParaRPr lang="ru-RU"/>
        </a:p>
      </dgm:t>
    </dgm:pt>
    <dgm:pt modelId="{38C99A0A-B432-4E03-AEF1-160D48F13C74}">
      <dgm:prSet custT="1"/>
      <dgm:spPr/>
      <dgm:t>
        <a:bodyPr/>
        <a:lstStyle/>
        <a:p>
          <a:pPr algn="l"/>
          <a:r>
            <a:rPr lang="ru-RU" sz="2000" dirty="0" smtClean="0"/>
            <a:t> - </a:t>
          </a:r>
          <a:r>
            <a:rPr lang="ru-RU" sz="2000" b="1" dirty="0" smtClean="0">
              <a:solidFill>
                <a:srgbClr val="FF0000"/>
              </a:solidFill>
            </a:rPr>
            <a:t>Стартовая диагностика (1,5 и 10 классы)</a:t>
          </a:r>
        </a:p>
        <a:p>
          <a:pPr algn="l"/>
          <a:r>
            <a:rPr lang="ru-RU" sz="2000" dirty="0" smtClean="0"/>
            <a:t> - Текущая и тематическая оценка</a:t>
          </a:r>
        </a:p>
        <a:p>
          <a:pPr algn="l"/>
          <a:r>
            <a:rPr lang="ru-RU" sz="2000" dirty="0" smtClean="0"/>
            <a:t> - Итоговая оценка</a:t>
          </a:r>
        </a:p>
        <a:p>
          <a:pPr algn="l"/>
          <a:r>
            <a:rPr lang="ru-RU" sz="2000" dirty="0" smtClean="0"/>
            <a:t> - Промежуточная аттестация</a:t>
          </a:r>
        </a:p>
        <a:p>
          <a:pPr algn="l"/>
          <a:r>
            <a:rPr lang="ru-RU" sz="2000" dirty="0" smtClean="0"/>
            <a:t> - </a:t>
          </a:r>
          <a:r>
            <a:rPr lang="ru-RU" sz="2000" dirty="0" smtClean="0">
              <a:solidFill>
                <a:srgbClr val="FF0000"/>
              </a:solidFill>
            </a:rPr>
            <a:t>Внутренний мониторинг образовательных достижений обучающихся</a:t>
          </a:r>
        </a:p>
        <a:p>
          <a:pPr algn="l"/>
          <a:r>
            <a:rPr lang="ru-RU" sz="2000" dirty="0" smtClean="0"/>
            <a:t>- Психолого-педагогическое наблюдение</a:t>
          </a:r>
        </a:p>
        <a:p>
          <a:pPr algn="ctr"/>
          <a:endParaRPr lang="ru-RU" sz="1800" dirty="0"/>
        </a:p>
      </dgm:t>
    </dgm:pt>
    <dgm:pt modelId="{DE0B6EAC-B98B-4B32-A7B2-2CF93CC06005}" type="parTrans" cxnId="{C5E0FF37-F2EC-430B-A564-D695B2606AF7}">
      <dgm:prSet/>
      <dgm:spPr/>
      <dgm:t>
        <a:bodyPr/>
        <a:lstStyle/>
        <a:p>
          <a:endParaRPr lang="ru-RU"/>
        </a:p>
      </dgm:t>
    </dgm:pt>
    <dgm:pt modelId="{DA19ACC6-FDB9-49F9-B553-6B973A964E3F}" type="sibTrans" cxnId="{C5E0FF37-F2EC-430B-A564-D695B2606AF7}">
      <dgm:prSet/>
      <dgm:spPr/>
      <dgm:t>
        <a:bodyPr/>
        <a:lstStyle/>
        <a:p>
          <a:endParaRPr lang="ru-RU"/>
        </a:p>
      </dgm:t>
    </dgm:pt>
    <dgm:pt modelId="{340F2855-58E7-4D69-8D3C-258271628DB9}" type="pres">
      <dgm:prSet presAssocID="{CF4F9E0A-CCDC-4B5F-BE56-9CDD32195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35679D6-DC9D-4BAD-9982-3B722FF3AF60}" type="pres">
      <dgm:prSet presAssocID="{B5D9C476-ACE8-414A-9B2F-F69E2A151585}" presName="vertOne" presStyleCnt="0"/>
      <dgm:spPr/>
    </dgm:pt>
    <dgm:pt modelId="{8A39C78E-DB6B-4F6A-B185-EA3116EA99FB}" type="pres">
      <dgm:prSet presAssocID="{B5D9C476-ACE8-414A-9B2F-F69E2A151585}" presName="txOne" presStyleLbl="node0" presStyleIdx="0" presStyleCnt="1" custScaleY="330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91D04F-6068-4E15-BE91-3395F43548C6}" type="pres">
      <dgm:prSet presAssocID="{B5D9C476-ACE8-414A-9B2F-F69E2A151585}" presName="parTransOne" presStyleCnt="0"/>
      <dgm:spPr/>
    </dgm:pt>
    <dgm:pt modelId="{452DB6FD-FD43-402F-B52E-417A62C8C511}" type="pres">
      <dgm:prSet presAssocID="{B5D9C476-ACE8-414A-9B2F-F69E2A151585}" presName="horzOne" presStyleCnt="0"/>
      <dgm:spPr/>
    </dgm:pt>
    <dgm:pt modelId="{CBDC0A38-2847-4199-9233-1F6504535094}" type="pres">
      <dgm:prSet presAssocID="{0B092BC9-E962-4B50-A70F-310B0A981A8D}" presName="vertTwo" presStyleCnt="0"/>
      <dgm:spPr/>
    </dgm:pt>
    <dgm:pt modelId="{DF387BC7-ED7C-4DDC-B932-ED88CDCF0D5A}" type="pres">
      <dgm:prSet presAssocID="{0B092BC9-E962-4B50-A70F-310B0A981A8D}" presName="txTwo" presStyleLbl="node2" presStyleIdx="0" presStyleCnt="2" custScaleX="95930" custScaleY="236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CE88DF-4E92-4D45-99E0-4F05E902055D}" type="pres">
      <dgm:prSet presAssocID="{0B092BC9-E962-4B50-A70F-310B0A981A8D}" presName="parTransTwo" presStyleCnt="0"/>
      <dgm:spPr/>
    </dgm:pt>
    <dgm:pt modelId="{700C6D02-A8EF-4A25-8EC4-E1BC0C20B8D3}" type="pres">
      <dgm:prSet presAssocID="{0B092BC9-E962-4B50-A70F-310B0A981A8D}" presName="horzTwo" presStyleCnt="0"/>
      <dgm:spPr/>
    </dgm:pt>
    <dgm:pt modelId="{CF33DED2-B3A0-4E7A-B545-44A21ACFD6C5}" type="pres">
      <dgm:prSet presAssocID="{C997A94C-8BDE-4699-9D06-3DA5412E9225}" presName="vertThree" presStyleCnt="0"/>
      <dgm:spPr/>
    </dgm:pt>
    <dgm:pt modelId="{06AF0464-95DF-4C3B-8357-8D5DB659F48E}" type="pres">
      <dgm:prSet presAssocID="{C997A94C-8BDE-4699-9D06-3DA5412E9225}" presName="txThree" presStyleLbl="node3" presStyleIdx="0" presStyleCnt="2" custScaleX="94413" custScaleY="488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D90196-1E17-4E68-8E2E-6F8A39C1FB6E}" type="pres">
      <dgm:prSet presAssocID="{C997A94C-8BDE-4699-9D06-3DA5412E9225}" presName="horzThree" presStyleCnt="0"/>
      <dgm:spPr/>
    </dgm:pt>
    <dgm:pt modelId="{271A3912-77D5-473F-A878-283D98850047}" type="pres">
      <dgm:prSet presAssocID="{8A198ED9-9E88-4E94-BA02-4862A872DB50}" presName="sibSpaceTwo" presStyleCnt="0"/>
      <dgm:spPr/>
    </dgm:pt>
    <dgm:pt modelId="{A9BE9210-9A62-4252-BD79-A76ED805EAF2}" type="pres">
      <dgm:prSet presAssocID="{AC8ACFCC-B418-4E63-A86D-A15867196CAB}" presName="vertTwo" presStyleCnt="0"/>
      <dgm:spPr/>
    </dgm:pt>
    <dgm:pt modelId="{5F1272E2-BE15-4881-A6A2-7661F2D35821}" type="pres">
      <dgm:prSet presAssocID="{AC8ACFCC-B418-4E63-A86D-A15867196CAB}" presName="txTwo" presStyleLbl="node2" presStyleIdx="1" presStyleCnt="2" custScaleX="93760" custScaleY="247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2A8774-C784-426C-A240-81068D91A261}" type="pres">
      <dgm:prSet presAssocID="{AC8ACFCC-B418-4E63-A86D-A15867196CAB}" presName="parTransTwo" presStyleCnt="0"/>
      <dgm:spPr/>
    </dgm:pt>
    <dgm:pt modelId="{BF306917-9F4C-4143-8CBC-F7B25F44DC86}" type="pres">
      <dgm:prSet presAssocID="{AC8ACFCC-B418-4E63-A86D-A15867196CAB}" presName="horzTwo" presStyleCnt="0"/>
      <dgm:spPr/>
    </dgm:pt>
    <dgm:pt modelId="{2FF29DAC-13AB-48FD-B185-F953E5BB2437}" type="pres">
      <dgm:prSet presAssocID="{38C99A0A-B432-4E03-AEF1-160D48F13C74}" presName="vertThree" presStyleCnt="0"/>
      <dgm:spPr/>
    </dgm:pt>
    <dgm:pt modelId="{7CE17E28-BC41-4F9F-990A-9BA2C006E0AC}" type="pres">
      <dgm:prSet presAssocID="{38C99A0A-B432-4E03-AEF1-160D48F13C74}" presName="txThree" presStyleLbl="node3" presStyleIdx="1" presStyleCnt="2" custScaleX="1049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4D39A8-6EAD-4BC3-95DC-DD87C09BA606}" type="pres">
      <dgm:prSet presAssocID="{38C99A0A-B432-4E03-AEF1-160D48F13C74}" presName="horzThree" presStyleCnt="0"/>
      <dgm:spPr/>
    </dgm:pt>
  </dgm:ptLst>
  <dgm:cxnLst>
    <dgm:cxn modelId="{EE7987E4-909D-410D-9139-96B44FEB995F}" srcId="{CF4F9E0A-CCDC-4B5F-BE56-9CDD32195196}" destId="{B5D9C476-ACE8-414A-9B2F-F69E2A151585}" srcOrd="0" destOrd="0" parTransId="{B3F58A98-9451-4173-B820-15FA4C488344}" sibTransId="{9E5051C9-18F1-411F-AA19-AA5F471FC8EE}"/>
    <dgm:cxn modelId="{10997CC2-5513-4D6B-8E05-8D70672E4070}" srcId="{0B092BC9-E962-4B50-A70F-310B0A981A8D}" destId="{C997A94C-8BDE-4699-9D06-3DA5412E9225}" srcOrd="0" destOrd="0" parTransId="{CCA072C5-0BAE-4B1C-88E8-077B15723B04}" sibTransId="{89AB5FD9-F281-4BDB-91EC-C15D60E57701}"/>
    <dgm:cxn modelId="{5913B515-5DBC-42C2-B1EA-19526064FC6E}" type="presOf" srcId="{CF4F9E0A-CCDC-4B5F-BE56-9CDD32195196}" destId="{340F2855-58E7-4D69-8D3C-258271628DB9}" srcOrd="0" destOrd="0" presId="urn:microsoft.com/office/officeart/2005/8/layout/hierarchy4"/>
    <dgm:cxn modelId="{A9E6960F-CC80-4831-9CC4-7E03B6795032}" type="presOf" srcId="{C997A94C-8BDE-4699-9D06-3DA5412E9225}" destId="{06AF0464-95DF-4C3B-8357-8D5DB659F48E}" srcOrd="0" destOrd="0" presId="urn:microsoft.com/office/officeart/2005/8/layout/hierarchy4"/>
    <dgm:cxn modelId="{DF87C540-783A-4BB7-B7BF-8967519B0BE8}" type="presOf" srcId="{AC8ACFCC-B418-4E63-A86D-A15867196CAB}" destId="{5F1272E2-BE15-4881-A6A2-7661F2D35821}" srcOrd="0" destOrd="0" presId="urn:microsoft.com/office/officeart/2005/8/layout/hierarchy4"/>
    <dgm:cxn modelId="{1DFE364B-ACCE-40E3-92D7-FDD8EB7B6B85}" srcId="{B5D9C476-ACE8-414A-9B2F-F69E2A151585}" destId="{AC8ACFCC-B418-4E63-A86D-A15867196CAB}" srcOrd="1" destOrd="0" parTransId="{F3B49DF8-6483-4EBD-9476-F355FE5089F8}" sibTransId="{CCEA4564-8B71-4DA4-B03E-B91D80212957}"/>
    <dgm:cxn modelId="{3D655189-58AA-40E5-B2D4-54B09362DAB3}" type="presOf" srcId="{B5D9C476-ACE8-414A-9B2F-F69E2A151585}" destId="{8A39C78E-DB6B-4F6A-B185-EA3116EA99FB}" srcOrd="0" destOrd="0" presId="urn:microsoft.com/office/officeart/2005/8/layout/hierarchy4"/>
    <dgm:cxn modelId="{5FF563AE-6D76-4FA2-AF74-3F5A200D99A8}" type="presOf" srcId="{38C99A0A-B432-4E03-AEF1-160D48F13C74}" destId="{7CE17E28-BC41-4F9F-990A-9BA2C006E0AC}" srcOrd="0" destOrd="0" presId="urn:microsoft.com/office/officeart/2005/8/layout/hierarchy4"/>
    <dgm:cxn modelId="{C5E0FF37-F2EC-430B-A564-D695B2606AF7}" srcId="{AC8ACFCC-B418-4E63-A86D-A15867196CAB}" destId="{38C99A0A-B432-4E03-AEF1-160D48F13C74}" srcOrd="0" destOrd="0" parTransId="{DE0B6EAC-B98B-4B32-A7B2-2CF93CC06005}" sibTransId="{DA19ACC6-FDB9-49F9-B553-6B973A964E3F}"/>
    <dgm:cxn modelId="{E2BB3E89-8273-41D7-9D4F-E0F79BB7606E}" srcId="{B5D9C476-ACE8-414A-9B2F-F69E2A151585}" destId="{0B092BC9-E962-4B50-A70F-310B0A981A8D}" srcOrd="0" destOrd="0" parTransId="{86DBD4DE-7040-472E-B744-DDBF818B5649}" sibTransId="{8A198ED9-9E88-4E94-BA02-4862A872DB50}"/>
    <dgm:cxn modelId="{17476C65-6087-45A5-B5A0-F1A83DD505F3}" type="presOf" srcId="{0B092BC9-E962-4B50-A70F-310B0A981A8D}" destId="{DF387BC7-ED7C-4DDC-B932-ED88CDCF0D5A}" srcOrd="0" destOrd="0" presId="urn:microsoft.com/office/officeart/2005/8/layout/hierarchy4"/>
    <dgm:cxn modelId="{492C21D0-1FB9-40CB-B118-D0526056BC7E}" type="presParOf" srcId="{340F2855-58E7-4D69-8D3C-258271628DB9}" destId="{735679D6-DC9D-4BAD-9982-3B722FF3AF60}" srcOrd="0" destOrd="0" presId="urn:microsoft.com/office/officeart/2005/8/layout/hierarchy4"/>
    <dgm:cxn modelId="{CDBDC25A-E435-463A-8B7B-7A8A5CB12ADB}" type="presParOf" srcId="{735679D6-DC9D-4BAD-9982-3B722FF3AF60}" destId="{8A39C78E-DB6B-4F6A-B185-EA3116EA99FB}" srcOrd="0" destOrd="0" presId="urn:microsoft.com/office/officeart/2005/8/layout/hierarchy4"/>
    <dgm:cxn modelId="{10D76006-61D0-4DA4-8BC6-E4E6A8305362}" type="presParOf" srcId="{735679D6-DC9D-4BAD-9982-3B722FF3AF60}" destId="{3A91D04F-6068-4E15-BE91-3395F43548C6}" srcOrd="1" destOrd="0" presId="urn:microsoft.com/office/officeart/2005/8/layout/hierarchy4"/>
    <dgm:cxn modelId="{BABFDD5F-3B62-4082-AF8F-1C81EBCC2F3A}" type="presParOf" srcId="{735679D6-DC9D-4BAD-9982-3B722FF3AF60}" destId="{452DB6FD-FD43-402F-B52E-417A62C8C511}" srcOrd="2" destOrd="0" presId="urn:microsoft.com/office/officeart/2005/8/layout/hierarchy4"/>
    <dgm:cxn modelId="{C1E03B25-F978-4E3F-89FD-142BE3F3F4F5}" type="presParOf" srcId="{452DB6FD-FD43-402F-B52E-417A62C8C511}" destId="{CBDC0A38-2847-4199-9233-1F6504535094}" srcOrd="0" destOrd="0" presId="urn:microsoft.com/office/officeart/2005/8/layout/hierarchy4"/>
    <dgm:cxn modelId="{9BEF783D-9FC2-474A-889C-E22838BBF4B6}" type="presParOf" srcId="{CBDC0A38-2847-4199-9233-1F6504535094}" destId="{DF387BC7-ED7C-4DDC-B932-ED88CDCF0D5A}" srcOrd="0" destOrd="0" presId="urn:microsoft.com/office/officeart/2005/8/layout/hierarchy4"/>
    <dgm:cxn modelId="{52AE1D1F-5DC0-4431-97F2-ABD373BA17AC}" type="presParOf" srcId="{CBDC0A38-2847-4199-9233-1F6504535094}" destId="{2CCE88DF-4E92-4D45-99E0-4F05E902055D}" srcOrd="1" destOrd="0" presId="urn:microsoft.com/office/officeart/2005/8/layout/hierarchy4"/>
    <dgm:cxn modelId="{7E56B20E-AF45-4709-ABB6-A62C0ABA5EC3}" type="presParOf" srcId="{CBDC0A38-2847-4199-9233-1F6504535094}" destId="{700C6D02-A8EF-4A25-8EC4-E1BC0C20B8D3}" srcOrd="2" destOrd="0" presId="urn:microsoft.com/office/officeart/2005/8/layout/hierarchy4"/>
    <dgm:cxn modelId="{AD75064E-0CDF-46D3-ADBB-FEAAA3732AD2}" type="presParOf" srcId="{700C6D02-A8EF-4A25-8EC4-E1BC0C20B8D3}" destId="{CF33DED2-B3A0-4E7A-B545-44A21ACFD6C5}" srcOrd="0" destOrd="0" presId="urn:microsoft.com/office/officeart/2005/8/layout/hierarchy4"/>
    <dgm:cxn modelId="{9CF2E97E-ACC1-432D-997F-98570D1E9812}" type="presParOf" srcId="{CF33DED2-B3A0-4E7A-B545-44A21ACFD6C5}" destId="{06AF0464-95DF-4C3B-8357-8D5DB659F48E}" srcOrd="0" destOrd="0" presId="urn:microsoft.com/office/officeart/2005/8/layout/hierarchy4"/>
    <dgm:cxn modelId="{C423C873-9411-4F3C-90AD-08005BE57F57}" type="presParOf" srcId="{CF33DED2-B3A0-4E7A-B545-44A21ACFD6C5}" destId="{49D90196-1E17-4E68-8E2E-6F8A39C1FB6E}" srcOrd="1" destOrd="0" presId="urn:microsoft.com/office/officeart/2005/8/layout/hierarchy4"/>
    <dgm:cxn modelId="{5C3F2733-3E0A-4D7C-85D6-241F8E08E42C}" type="presParOf" srcId="{452DB6FD-FD43-402F-B52E-417A62C8C511}" destId="{271A3912-77D5-473F-A878-283D98850047}" srcOrd="1" destOrd="0" presId="urn:microsoft.com/office/officeart/2005/8/layout/hierarchy4"/>
    <dgm:cxn modelId="{6B8B8C64-1D89-4F22-82B0-B85382CCC41A}" type="presParOf" srcId="{452DB6FD-FD43-402F-B52E-417A62C8C511}" destId="{A9BE9210-9A62-4252-BD79-A76ED805EAF2}" srcOrd="2" destOrd="0" presId="urn:microsoft.com/office/officeart/2005/8/layout/hierarchy4"/>
    <dgm:cxn modelId="{8BB3D90D-E33F-414D-B598-5C98EBE1AF19}" type="presParOf" srcId="{A9BE9210-9A62-4252-BD79-A76ED805EAF2}" destId="{5F1272E2-BE15-4881-A6A2-7661F2D35821}" srcOrd="0" destOrd="0" presId="urn:microsoft.com/office/officeart/2005/8/layout/hierarchy4"/>
    <dgm:cxn modelId="{ADCF8951-ACA8-4FF8-ABFC-1C8C56E86695}" type="presParOf" srcId="{A9BE9210-9A62-4252-BD79-A76ED805EAF2}" destId="{072A8774-C784-426C-A240-81068D91A261}" srcOrd="1" destOrd="0" presId="urn:microsoft.com/office/officeart/2005/8/layout/hierarchy4"/>
    <dgm:cxn modelId="{47D58F69-38FF-4451-9ACC-B35AE034E065}" type="presParOf" srcId="{A9BE9210-9A62-4252-BD79-A76ED805EAF2}" destId="{BF306917-9F4C-4143-8CBC-F7B25F44DC86}" srcOrd="2" destOrd="0" presId="urn:microsoft.com/office/officeart/2005/8/layout/hierarchy4"/>
    <dgm:cxn modelId="{24B14340-14F5-40CF-88F1-207645EF4F84}" type="presParOf" srcId="{BF306917-9F4C-4143-8CBC-F7B25F44DC86}" destId="{2FF29DAC-13AB-48FD-B185-F953E5BB2437}" srcOrd="0" destOrd="0" presId="urn:microsoft.com/office/officeart/2005/8/layout/hierarchy4"/>
    <dgm:cxn modelId="{288699E4-A822-4D56-8AB7-1C7CAED4075F}" type="presParOf" srcId="{2FF29DAC-13AB-48FD-B185-F953E5BB2437}" destId="{7CE17E28-BC41-4F9F-990A-9BA2C006E0AC}" srcOrd="0" destOrd="0" presId="urn:microsoft.com/office/officeart/2005/8/layout/hierarchy4"/>
    <dgm:cxn modelId="{66E3A9BC-40F9-48EB-9A05-60FB4F4472A9}" type="presParOf" srcId="{2FF29DAC-13AB-48FD-B185-F953E5BB2437}" destId="{7F4D39A8-6EAD-4BC3-95DC-DD87C09BA60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9C78E-DB6B-4F6A-B185-EA3116EA99FB}">
      <dsp:nvSpPr>
        <dsp:cNvPr id="0" name=""/>
        <dsp:cNvSpPr/>
      </dsp:nvSpPr>
      <dsp:spPr>
        <a:xfrm>
          <a:off x="4105" y="1898"/>
          <a:ext cx="10946921" cy="11459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Система оценки</a:t>
          </a:r>
          <a:endParaRPr lang="ru-RU" sz="4000" b="1" kern="1200" dirty="0"/>
        </a:p>
      </dsp:txBody>
      <dsp:txXfrm>
        <a:off x="37670" y="35463"/>
        <a:ext cx="10879791" cy="1078864"/>
      </dsp:txXfrm>
    </dsp:sp>
    <dsp:sp modelId="{DF387BC7-ED7C-4DDC-B932-ED88CDCF0D5A}">
      <dsp:nvSpPr>
        <dsp:cNvPr id="0" name=""/>
        <dsp:cNvSpPr/>
      </dsp:nvSpPr>
      <dsp:spPr>
        <a:xfrm>
          <a:off x="14790" y="1492979"/>
          <a:ext cx="5008784" cy="8196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Внешняя</a:t>
          </a:r>
          <a:endParaRPr lang="ru-RU" sz="4000" b="1" kern="1200" dirty="0"/>
        </a:p>
      </dsp:txBody>
      <dsp:txXfrm>
        <a:off x="38797" y="1516986"/>
        <a:ext cx="4960770" cy="771629"/>
      </dsp:txXfrm>
    </dsp:sp>
    <dsp:sp modelId="{06AF0464-95DF-4C3B-8357-8D5DB659F48E}">
      <dsp:nvSpPr>
        <dsp:cNvPr id="0" name=""/>
        <dsp:cNvSpPr/>
      </dsp:nvSpPr>
      <dsp:spPr>
        <a:xfrm>
          <a:off x="54394" y="2657710"/>
          <a:ext cx="4929577" cy="16953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</a:t>
          </a:r>
          <a:r>
            <a:rPr lang="ru-RU" sz="2400" kern="1200" dirty="0" smtClean="0"/>
            <a:t>Независимая оценка качества подготовки обучающихся (ВПР, мониторинги)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-ГИА</a:t>
          </a:r>
          <a:endParaRPr lang="ru-RU" sz="2400" kern="1200" dirty="0"/>
        </a:p>
      </dsp:txBody>
      <dsp:txXfrm>
        <a:off x="104049" y="2707365"/>
        <a:ext cx="4830267" cy="1596041"/>
      </dsp:txXfrm>
    </dsp:sp>
    <dsp:sp modelId="{5F1272E2-BE15-4881-A6A2-7661F2D35821}">
      <dsp:nvSpPr>
        <dsp:cNvPr id="0" name=""/>
        <dsp:cNvSpPr/>
      </dsp:nvSpPr>
      <dsp:spPr>
        <a:xfrm>
          <a:off x="5633082" y="1492979"/>
          <a:ext cx="5136339" cy="8600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Внутренняя</a:t>
          </a:r>
          <a:endParaRPr lang="ru-RU" sz="4000" b="1" kern="1200" dirty="0"/>
        </a:p>
      </dsp:txBody>
      <dsp:txXfrm>
        <a:off x="5658272" y="1518169"/>
        <a:ext cx="5085959" cy="809671"/>
      </dsp:txXfrm>
    </dsp:sp>
    <dsp:sp modelId="{7CE17E28-BC41-4F9F-990A-9BA2C006E0AC}">
      <dsp:nvSpPr>
        <dsp:cNvPr id="0" name=""/>
        <dsp:cNvSpPr/>
      </dsp:nvSpPr>
      <dsp:spPr>
        <a:xfrm>
          <a:off x="5462163" y="2698117"/>
          <a:ext cx="5478178" cy="34714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</a:rPr>
            <a:t> - </a:t>
          </a:r>
          <a:r>
            <a:rPr lang="ru-RU" sz="2000" b="1" kern="1200" dirty="0" smtClean="0">
              <a:solidFill>
                <a:srgbClr val="FF0000"/>
              </a:solidFill>
            </a:rPr>
            <a:t>Стартовая диагностика (1,5 и 10 классы)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- Текущая и тематическая оценка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- Итоговая оценка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- Промежуточная аттестация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</a:t>
          </a:r>
          <a:r>
            <a:rPr lang="ru-RU" sz="2000" kern="1200" dirty="0" smtClean="0">
              <a:solidFill>
                <a:srgbClr val="FF0000"/>
              </a:solidFill>
            </a:rPr>
            <a:t>- </a:t>
          </a:r>
          <a:r>
            <a:rPr lang="ru-RU" sz="2000" b="1" kern="1200" dirty="0" smtClean="0">
              <a:solidFill>
                <a:srgbClr val="FF0000"/>
              </a:solidFill>
            </a:rPr>
            <a:t>Внутренний мониторинг образовательных достижений обучающихся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Психолого-педагогическое наблюдение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5563838" y="2799792"/>
        <a:ext cx="5274828" cy="32680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9C78E-DB6B-4F6A-B185-EA3116EA99FB}">
      <dsp:nvSpPr>
        <dsp:cNvPr id="0" name=""/>
        <dsp:cNvSpPr/>
      </dsp:nvSpPr>
      <dsp:spPr>
        <a:xfrm>
          <a:off x="4105" y="1898"/>
          <a:ext cx="10946921" cy="11459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Система оценки</a:t>
          </a:r>
          <a:endParaRPr lang="ru-RU" sz="4000" b="1" kern="1200" dirty="0"/>
        </a:p>
      </dsp:txBody>
      <dsp:txXfrm>
        <a:off x="37670" y="35463"/>
        <a:ext cx="10879791" cy="1078864"/>
      </dsp:txXfrm>
    </dsp:sp>
    <dsp:sp modelId="{DF387BC7-ED7C-4DDC-B932-ED88CDCF0D5A}">
      <dsp:nvSpPr>
        <dsp:cNvPr id="0" name=""/>
        <dsp:cNvSpPr/>
      </dsp:nvSpPr>
      <dsp:spPr>
        <a:xfrm>
          <a:off x="14790" y="1492979"/>
          <a:ext cx="5008784" cy="8196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Внешняя</a:t>
          </a:r>
          <a:endParaRPr lang="ru-RU" sz="4000" b="1" kern="1200" dirty="0"/>
        </a:p>
      </dsp:txBody>
      <dsp:txXfrm>
        <a:off x="38797" y="1516986"/>
        <a:ext cx="4960770" cy="771629"/>
      </dsp:txXfrm>
    </dsp:sp>
    <dsp:sp modelId="{06AF0464-95DF-4C3B-8357-8D5DB659F48E}">
      <dsp:nvSpPr>
        <dsp:cNvPr id="0" name=""/>
        <dsp:cNvSpPr/>
      </dsp:nvSpPr>
      <dsp:spPr>
        <a:xfrm>
          <a:off x="54394" y="2657710"/>
          <a:ext cx="4929577" cy="16953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</a:t>
          </a:r>
          <a:r>
            <a:rPr lang="ru-RU" sz="2400" kern="1200" dirty="0" smtClean="0"/>
            <a:t>Независимая оценка качества подготовки обучающихся (ВПР, мониторинги)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-ГИА</a:t>
          </a:r>
          <a:endParaRPr lang="ru-RU" sz="2400" kern="1200" dirty="0"/>
        </a:p>
      </dsp:txBody>
      <dsp:txXfrm>
        <a:off x="104049" y="2707365"/>
        <a:ext cx="4830267" cy="1596041"/>
      </dsp:txXfrm>
    </dsp:sp>
    <dsp:sp modelId="{5F1272E2-BE15-4881-A6A2-7661F2D35821}">
      <dsp:nvSpPr>
        <dsp:cNvPr id="0" name=""/>
        <dsp:cNvSpPr/>
      </dsp:nvSpPr>
      <dsp:spPr>
        <a:xfrm>
          <a:off x="5633082" y="1492979"/>
          <a:ext cx="5136339" cy="8600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Внутренняя</a:t>
          </a:r>
          <a:endParaRPr lang="ru-RU" sz="4000" b="1" kern="1200" dirty="0"/>
        </a:p>
      </dsp:txBody>
      <dsp:txXfrm>
        <a:off x="5658272" y="1518169"/>
        <a:ext cx="5085959" cy="809671"/>
      </dsp:txXfrm>
    </dsp:sp>
    <dsp:sp modelId="{7CE17E28-BC41-4F9F-990A-9BA2C006E0AC}">
      <dsp:nvSpPr>
        <dsp:cNvPr id="0" name=""/>
        <dsp:cNvSpPr/>
      </dsp:nvSpPr>
      <dsp:spPr>
        <a:xfrm>
          <a:off x="5462163" y="2698117"/>
          <a:ext cx="5478178" cy="34714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- </a:t>
          </a:r>
          <a:r>
            <a:rPr lang="ru-RU" sz="2000" b="1" kern="1200" dirty="0" smtClean="0">
              <a:solidFill>
                <a:srgbClr val="FF0000"/>
              </a:solidFill>
            </a:rPr>
            <a:t>Стартовая диагностика (1,5 и 10 классы)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- Текущая и тематическая оценка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- Итоговая оценка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- Промежуточная аттестация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- </a:t>
          </a:r>
          <a:r>
            <a:rPr lang="ru-RU" sz="2000" kern="1200" dirty="0" smtClean="0">
              <a:solidFill>
                <a:srgbClr val="FF0000"/>
              </a:solidFill>
            </a:rPr>
            <a:t>Внутренний мониторинг образовательных достижений обучающихся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Психолого-педагогическое наблюдение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5563838" y="2799792"/>
        <a:ext cx="5274828" cy="3268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95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26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940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77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983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8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803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98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037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11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123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156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336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857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954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861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7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1zavuch.ru/#/document/99/902389617/XA00M922MS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3183" y="927652"/>
            <a:ext cx="8574156" cy="345881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</a:rPr>
              <a:t>Система работы образовательной организации по повышению объективности оценки образовательных результатов при переходе на обновленные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70C0"/>
                </a:solidFill>
              </a:rPr>
              <a:t> ФГОС И ФОП НОО, ООО и СОО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7466" y="4978486"/>
            <a:ext cx="7766936" cy="1096899"/>
          </a:xfrm>
        </p:spPr>
        <p:txBody>
          <a:bodyPr/>
          <a:lstStyle/>
          <a:p>
            <a:endParaRPr lang="ru-RU" dirty="0" smtClean="0"/>
          </a:p>
          <a:p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Педагогический совет от 29.12.2023</a:t>
            </a:r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2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80661"/>
          </a:xfrm>
        </p:spPr>
        <p:txBody>
          <a:bodyPr/>
          <a:lstStyle/>
          <a:p>
            <a:r>
              <a:rPr lang="ru-RU" b="1" dirty="0" smtClean="0"/>
              <a:t>Цель педсовета: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90261"/>
            <a:ext cx="9076266" cy="3880773"/>
          </a:xfrm>
        </p:spPr>
        <p:txBody>
          <a:bodyPr>
            <a:normAutofit/>
          </a:bodyPr>
          <a:lstStyle/>
          <a:p>
            <a:r>
              <a:rPr lang="ru-RU" sz="3200" dirty="0"/>
              <a:t>Выработка единой системы оценки планируемых результатов обучающихся при переходе на обновленные ФГОС и ФОП НОО, </a:t>
            </a:r>
            <a:r>
              <a:rPr lang="ru-RU" sz="3200" dirty="0" smtClean="0"/>
              <a:t>ОО</a:t>
            </a:r>
            <a:r>
              <a:rPr lang="ru-RU" sz="3200" dirty="0"/>
              <a:t>О</a:t>
            </a:r>
            <a:r>
              <a:rPr lang="ru-RU" sz="3200" dirty="0" smtClean="0"/>
              <a:t> </a:t>
            </a:r>
            <a:r>
              <a:rPr lang="ru-RU" sz="3200" dirty="0"/>
              <a:t>и </a:t>
            </a:r>
            <a:r>
              <a:rPr lang="ru-RU" sz="3200" dirty="0" smtClean="0"/>
              <a:t>СОО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0196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77334" y="384313"/>
            <a:ext cx="8596668" cy="735495"/>
          </a:xfrm>
        </p:spPr>
        <p:txBody>
          <a:bodyPr/>
          <a:lstStyle/>
          <a:p>
            <a:r>
              <a:rPr lang="ru-RU" b="1" dirty="0" smtClean="0"/>
              <a:t>Задачи:</a:t>
            </a:r>
            <a:endParaRPr lang="ru-RU" b="1" dirty="0"/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677334" y="1345095"/>
            <a:ext cx="9155779" cy="4949687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sz="3800" dirty="0"/>
              <a:t>Познакомиться с системой оценки достижений планируемых результатов освоения ФОП СОО, ООО и СОО;</a:t>
            </a:r>
          </a:p>
          <a:p>
            <a:pPr lvl="0"/>
            <a:r>
              <a:rPr lang="ru-RU" sz="3800" dirty="0"/>
              <a:t>Рассмотреть НЛА, обеспечивающие объективность оценивания планируемых результатов обучающихся при переходе на обновленные ФГОС и ФОП НОО, ООО и СОО;</a:t>
            </a:r>
          </a:p>
          <a:p>
            <a:pPr lvl="0"/>
            <a:r>
              <a:rPr lang="ru-RU" sz="3800" dirty="0"/>
              <a:t>Представить практики текущего (урочного) оценивания образовательных результатов </a:t>
            </a:r>
            <a:r>
              <a:rPr lang="ru-RU" sz="3800" dirty="0" smtClean="0"/>
              <a:t>обучающихся</a:t>
            </a:r>
            <a:endParaRPr lang="ru-RU" sz="3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53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896" y="410817"/>
            <a:ext cx="9875520" cy="742122"/>
          </a:xfrm>
        </p:spPr>
        <p:txBody>
          <a:bodyPr/>
          <a:lstStyle/>
          <a:p>
            <a:r>
              <a:rPr lang="ru-RU" b="1" dirty="0" smtClean="0"/>
              <a:t>Повестка: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193" y="1152939"/>
            <a:ext cx="9574694" cy="4580817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ru-RU" sz="2400" dirty="0"/>
              <a:t>Система оценки достижений планируемых результатов освоения ФОП НОО, ООО и СОО – Останина С.К., заместитель директора по </a:t>
            </a:r>
            <a:r>
              <a:rPr lang="ru-RU" sz="2400" dirty="0" smtClean="0"/>
              <a:t>УВР;</a:t>
            </a:r>
            <a:endParaRPr lang="ru-RU" sz="2400" dirty="0"/>
          </a:p>
          <a:p>
            <a:pPr marL="457200" lvl="0" indent="-457200">
              <a:buFont typeface="+mj-lt"/>
              <a:buAutoNum type="arabicPeriod"/>
            </a:pPr>
            <a:r>
              <a:rPr lang="ru-RU" sz="2400" dirty="0"/>
              <a:t>Нормативные локальные акты, обеспечивающие объективность оценки планируемых результатов обучающихся – Останина С.К., заместитель директора по УВР;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/>
              <a:t>Система текущего оценивания образовательных результатов обучающихся (из опыта работы учителей- предметников) </a:t>
            </a:r>
            <a:r>
              <a:rPr lang="ru-RU" sz="2400" dirty="0" smtClean="0"/>
              <a:t>            - Баринова </a:t>
            </a:r>
            <a:r>
              <a:rPr lang="ru-RU" sz="2400" dirty="0"/>
              <a:t>Е.В., учитель </a:t>
            </a:r>
            <a:r>
              <a:rPr lang="ru-RU" sz="2400" dirty="0" smtClean="0"/>
              <a:t>географии</a:t>
            </a:r>
          </a:p>
          <a:p>
            <a:pPr marL="0" lv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- Матушкина </a:t>
            </a:r>
            <a:r>
              <a:rPr lang="ru-RU" sz="2400" dirty="0"/>
              <a:t>М.М., учитель английского </a:t>
            </a:r>
            <a:r>
              <a:rPr lang="ru-RU" sz="2400" dirty="0" smtClean="0"/>
              <a:t>языка</a:t>
            </a:r>
            <a:endParaRPr lang="ru-RU" sz="2400" dirty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48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9443" y="1060175"/>
            <a:ext cx="8123583" cy="2438399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Система оценки достижений планируемых результатов освоения ФОП НОО, ООО и СОО</a:t>
            </a:r>
          </a:p>
        </p:txBody>
      </p:sp>
    </p:spTree>
    <p:extLst>
      <p:ext uri="{BB962C8B-B14F-4D97-AF65-F5344CB8AC3E}">
        <p14:creationId xmlns:p14="http://schemas.microsoft.com/office/powerpoint/2010/main" val="418645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308" y="371061"/>
            <a:ext cx="8596668" cy="1320800"/>
          </a:xfrm>
        </p:spPr>
        <p:txBody>
          <a:bodyPr/>
          <a:lstStyle/>
          <a:p>
            <a:r>
              <a:rPr lang="ru-RU" b="1" dirty="0" smtClean="0"/>
              <a:t>Нормативные документы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08" y="1187499"/>
            <a:ext cx="9208788" cy="5248622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Федеральная образовательная программа начального общего образования (ФОП НОО), утверждена приказом </a:t>
            </a:r>
            <a:r>
              <a:rPr lang="ru-RU" sz="2800" dirty="0" err="1" smtClean="0"/>
              <a:t>Минпросвещения</a:t>
            </a:r>
            <a:r>
              <a:rPr lang="ru-RU" sz="2800" dirty="0" smtClean="0"/>
              <a:t> РФ от 18.05.2023 г. №372 – </a:t>
            </a:r>
            <a:r>
              <a:rPr lang="ru-RU" sz="2800" b="1" dirty="0" smtClean="0"/>
              <a:t>Целевой раздел п.19</a:t>
            </a:r>
          </a:p>
          <a:p>
            <a:r>
              <a:rPr lang="ru-RU" sz="2800" dirty="0"/>
              <a:t>Федеральная образовательная программа </a:t>
            </a:r>
            <a:r>
              <a:rPr lang="ru-RU" sz="2800" dirty="0" smtClean="0"/>
              <a:t>                   основного </a:t>
            </a:r>
            <a:r>
              <a:rPr lang="ru-RU" sz="2800" dirty="0"/>
              <a:t>общего образования (ФОП </a:t>
            </a:r>
            <a:r>
              <a:rPr lang="ru-RU" sz="2800" dirty="0" smtClean="0"/>
              <a:t>ООО</a:t>
            </a:r>
            <a:r>
              <a:rPr lang="ru-RU" sz="2800" dirty="0"/>
              <a:t>), утверждена приказом </a:t>
            </a:r>
            <a:r>
              <a:rPr lang="ru-RU" sz="2800" dirty="0" err="1"/>
              <a:t>Минпросвещения</a:t>
            </a:r>
            <a:r>
              <a:rPr lang="ru-RU" sz="2800" dirty="0"/>
              <a:t> РФ от 18.05.2023 г. №</a:t>
            </a:r>
            <a:r>
              <a:rPr lang="ru-RU" sz="2800" dirty="0" smtClean="0"/>
              <a:t>370 – </a:t>
            </a:r>
            <a:r>
              <a:rPr lang="ru-RU" sz="2800" b="1" dirty="0" smtClean="0"/>
              <a:t>Целевой раздел п.18</a:t>
            </a:r>
            <a:endParaRPr lang="ru-RU" sz="2800" b="1" dirty="0"/>
          </a:p>
          <a:p>
            <a:r>
              <a:rPr lang="ru-RU" sz="2800" dirty="0"/>
              <a:t>Федеральная образовательная программа </a:t>
            </a:r>
            <a:r>
              <a:rPr lang="ru-RU" sz="2800" dirty="0" smtClean="0"/>
              <a:t>               среднего </a:t>
            </a:r>
            <a:r>
              <a:rPr lang="ru-RU" sz="2800" dirty="0"/>
              <a:t>общего образования (ФОП </a:t>
            </a:r>
            <a:r>
              <a:rPr lang="ru-RU" sz="2800" dirty="0" smtClean="0"/>
              <a:t>СОО</a:t>
            </a:r>
            <a:r>
              <a:rPr lang="ru-RU" sz="2800" dirty="0"/>
              <a:t>), утверждена приказом </a:t>
            </a:r>
            <a:r>
              <a:rPr lang="ru-RU" sz="2800" dirty="0" err="1"/>
              <a:t>Минпросвещения</a:t>
            </a:r>
            <a:r>
              <a:rPr lang="ru-RU" sz="2800" dirty="0"/>
              <a:t> РФ от 18.05.2023 г. №</a:t>
            </a:r>
            <a:r>
              <a:rPr lang="ru-RU" sz="2800" dirty="0" smtClean="0"/>
              <a:t>371 – </a:t>
            </a:r>
            <a:r>
              <a:rPr lang="ru-RU" sz="2800" b="1" dirty="0" smtClean="0"/>
              <a:t>Целевой раздел п.18</a:t>
            </a:r>
            <a:endParaRPr lang="ru-RU" sz="28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40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69843" y="803186"/>
            <a:ext cx="8984973" cy="524862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Основным </a:t>
            </a:r>
            <a:r>
              <a:rPr lang="ru-RU" sz="3200" b="1" dirty="0" smtClean="0"/>
              <a:t>объектом</a:t>
            </a:r>
            <a:r>
              <a:rPr lang="ru-RU" sz="3200" dirty="0" smtClean="0"/>
              <a:t> системы оценки, </a:t>
            </a:r>
            <a:r>
              <a:rPr lang="ru-RU" sz="3200" dirty="0"/>
              <a:t>е</a:t>
            </a:r>
            <a:r>
              <a:rPr lang="ru-RU" sz="3200" dirty="0" smtClean="0"/>
              <a:t>ё содержательной и </a:t>
            </a:r>
            <a:r>
              <a:rPr lang="ru-RU" sz="3200" dirty="0" err="1" smtClean="0"/>
              <a:t>критериальной</a:t>
            </a:r>
            <a:r>
              <a:rPr lang="ru-RU" sz="3200" dirty="0" smtClean="0"/>
              <a:t> базой выступают </a:t>
            </a:r>
            <a:r>
              <a:rPr lang="ru-RU" sz="3200" b="1" dirty="0" smtClean="0"/>
              <a:t>требования ФГОС</a:t>
            </a:r>
            <a:r>
              <a:rPr lang="ru-RU" sz="3200" dirty="0" smtClean="0"/>
              <a:t>, которые конкретизируются в </a:t>
            </a:r>
            <a:r>
              <a:rPr lang="ru-RU" sz="3200" b="1" dirty="0" smtClean="0"/>
              <a:t>планируемых результатах </a:t>
            </a:r>
            <a:r>
              <a:rPr lang="ru-RU" sz="3200" dirty="0" smtClean="0"/>
              <a:t>освоения обучающимися </a:t>
            </a:r>
            <a:r>
              <a:rPr lang="ru-RU" sz="3200" b="1" dirty="0" smtClean="0"/>
              <a:t>ФОП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8800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564" t="2309" r="1666" b="2159"/>
          <a:stretch/>
        </p:blipFill>
        <p:spPr>
          <a:xfrm>
            <a:off x="781879" y="903223"/>
            <a:ext cx="8560904" cy="453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01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7336412"/>
              </p:ext>
            </p:extLst>
          </p:nvPr>
        </p:nvGraphicFramePr>
        <p:xfrm>
          <a:off x="401982" y="295596"/>
          <a:ext cx="10955132" cy="6171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0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Подходы к оценке образовательных достижений</a:t>
            </a:r>
            <a:endParaRPr lang="ru-RU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715653"/>
              </p:ext>
            </p:extLst>
          </p:nvPr>
        </p:nvGraphicFramePr>
        <p:xfrm>
          <a:off x="677334" y="1930400"/>
          <a:ext cx="9328056" cy="405340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09352">
                  <a:extLst>
                    <a:ext uri="{9D8B030D-6E8A-4147-A177-3AD203B41FA5}">
                      <a16:colId xmlns:a16="http://schemas.microsoft.com/office/drawing/2014/main" val="2092942645"/>
                    </a:ext>
                  </a:extLst>
                </a:gridCol>
                <a:gridCol w="3109352">
                  <a:extLst>
                    <a:ext uri="{9D8B030D-6E8A-4147-A177-3AD203B41FA5}">
                      <a16:colId xmlns:a16="http://schemas.microsoft.com/office/drawing/2014/main" val="723716163"/>
                    </a:ext>
                  </a:extLst>
                </a:gridCol>
                <a:gridCol w="3109352">
                  <a:extLst>
                    <a:ext uri="{9D8B030D-6E8A-4147-A177-3AD203B41FA5}">
                      <a16:colId xmlns:a16="http://schemas.microsoft.com/office/drawing/2014/main" val="3828764359"/>
                    </a:ext>
                  </a:extLst>
                </a:gridCol>
              </a:tblGrid>
              <a:tr h="103588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Системно-</a:t>
                      </a:r>
                      <a:r>
                        <a:rPr lang="ru-RU" sz="2800" dirty="0" err="1" smtClean="0"/>
                        <a:t>деятельностный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Уровневый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Комплексный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453208"/>
                  </a:ext>
                </a:extLst>
              </a:tr>
              <a:tr h="289117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/>
                        <a:t>Решение учебно-познавательных, учебно-практических задач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/>
                        <a:t>Оценка ФГ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/>
                        <a:t>Базовый</a:t>
                      </a:r>
                      <a:r>
                        <a:rPr lang="ru-RU" sz="2400" baseline="0" dirty="0" smtClean="0"/>
                        <a:t> (типовые задачи)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baseline="0" dirty="0" smtClean="0"/>
                        <a:t>Выше базового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/>
                        <a:t>Оценка</a:t>
                      </a:r>
                      <a:r>
                        <a:rPr lang="ru-RU" sz="2400" baseline="0" dirty="0" smtClean="0"/>
                        <a:t> предметных и </a:t>
                      </a:r>
                      <a:r>
                        <a:rPr lang="ru-RU" sz="2400" baseline="0" dirty="0" err="1" smtClean="0"/>
                        <a:t>метапредметных</a:t>
                      </a:r>
                      <a:r>
                        <a:rPr lang="ru-RU" sz="2400" baseline="0" dirty="0" smtClean="0"/>
                        <a:t> результатов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baseline="0" dirty="0" smtClean="0"/>
                        <a:t>Комплекс процедур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baseline="0" dirty="0" smtClean="0"/>
                        <a:t>Все формы и методы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93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03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63826"/>
            <a:ext cx="8596668" cy="9806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Особенности оценки личностных результатов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761" y="1603513"/>
            <a:ext cx="9463099" cy="4252319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Целью оценки </a:t>
            </a:r>
            <a:r>
              <a:rPr lang="ru-RU" sz="2400" b="1" dirty="0" smtClean="0"/>
              <a:t>личностных достижений </a:t>
            </a:r>
            <a:r>
              <a:rPr lang="ru-RU" sz="2400" dirty="0" smtClean="0"/>
              <a:t>обучающихся является получение общего представления о воспитательной деятельности образовательной организации и её влияния на коллектив обучающихся;</a:t>
            </a:r>
          </a:p>
          <a:p>
            <a:r>
              <a:rPr lang="ru-RU" sz="2400" dirty="0" smtClean="0"/>
              <a:t>При оценке личностных результатов необходимо соблюдение этических норм и правил взаимодействия с обучающимися с учетом их индивидуально-психологических особенностей развития (ФОП НОО)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298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198605"/>
              </p:ext>
            </p:extLst>
          </p:nvPr>
        </p:nvGraphicFramePr>
        <p:xfrm>
          <a:off x="587513" y="189578"/>
          <a:ext cx="9192591" cy="576064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64197">
                  <a:extLst>
                    <a:ext uri="{9D8B030D-6E8A-4147-A177-3AD203B41FA5}">
                      <a16:colId xmlns:a16="http://schemas.microsoft.com/office/drawing/2014/main" val="3491093808"/>
                    </a:ext>
                  </a:extLst>
                </a:gridCol>
                <a:gridCol w="3418517">
                  <a:extLst>
                    <a:ext uri="{9D8B030D-6E8A-4147-A177-3AD203B41FA5}">
                      <a16:colId xmlns:a16="http://schemas.microsoft.com/office/drawing/2014/main" val="981148009"/>
                    </a:ext>
                  </a:extLst>
                </a:gridCol>
                <a:gridCol w="2709877">
                  <a:extLst>
                    <a:ext uri="{9D8B030D-6E8A-4147-A177-3AD203B41FA5}">
                      <a16:colId xmlns:a16="http://schemas.microsoft.com/office/drawing/2014/main" val="2791446867"/>
                    </a:ext>
                  </a:extLst>
                </a:gridCol>
              </a:tblGrid>
              <a:tr h="38901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НОО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ООО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СОО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73560"/>
                  </a:ext>
                </a:extLst>
              </a:tr>
              <a:tr h="354911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Наличие</a:t>
                      </a:r>
                      <a:r>
                        <a:rPr lang="ru-RU" baseline="0" dirty="0" smtClean="0"/>
                        <a:t> и характеристика мотива познания и учения;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Наличие и умение принимать и удерживать  учебную задачу, планировать учебные действия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Способность осуществлять самоконтроль и самооценку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Оценка </a:t>
                      </a:r>
                      <a:r>
                        <a:rPr lang="ru-RU" dirty="0" err="1" smtClean="0"/>
                        <a:t>сформированности</a:t>
                      </a:r>
                      <a:r>
                        <a:rPr lang="ru-RU" dirty="0" smtClean="0"/>
                        <a:t> в соблюдении норм и правил,</a:t>
                      </a:r>
                      <a:r>
                        <a:rPr lang="ru-RU" baseline="0" dirty="0" smtClean="0"/>
                        <a:t> установленных в ОО;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err="1" smtClean="0"/>
                        <a:t>Ценносто</a:t>
                      </a:r>
                      <a:r>
                        <a:rPr lang="ru-RU" baseline="0" dirty="0" smtClean="0"/>
                        <a:t>-смысловых установок обучающихся, формируемых средствами учебных предметов;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Ответственность за результаты обучения;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Способности проводить выбор своей образовательной траектории, в том числе выбор профессии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885007"/>
                  </a:ext>
                </a:extLst>
              </a:tr>
              <a:tr h="1822517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dirty="0" smtClean="0"/>
                        <a:t>Диагностические задания целесообразно интегрировать с заданиями по оценке </a:t>
                      </a:r>
                      <a:r>
                        <a:rPr lang="ru-RU" dirty="0" err="1" smtClean="0"/>
                        <a:t>метапредметных</a:t>
                      </a:r>
                      <a:r>
                        <a:rPr lang="ru-RU" dirty="0" smtClean="0"/>
                        <a:t> регулятивных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УУД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Оценка</a:t>
                      </a:r>
                      <a:r>
                        <a:rPr lang="ru-RU" baseline="0" dirty="0" smtClean="0"/>
                        <a:t> достигается через оценку достижений планируемых результатов освоения ОО, которые устанавливаются требованиями ФГОС ООО и СОО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710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94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52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31312"/>
              </p:ext>
            </p:extLst>
          </p:nvPr>
        </p:nvGraphicFramePr>
        <p:xfrm>
          <a:off x="596349" y="260350"/>
          <a:ext cx="9422294" cy="5321331"/>
        </p:xfrm>
        <a:graphic>
          <a:graphicData uri="http://schemas.openxmlformats.org/drawingml/2006/table">
            <a:tbl>
              <a:tblPr/>
              <a:tblGrid>
                <a:gridCol w="4212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0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0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УНИВЕРСАЛЬНЫЕ УЧЕБНЫЕ ДЕЙСТВИЯ (УУД)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ОБРАЗОВАТЕЛЬНЫЕ РЕЗУЛЬТАТЫ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8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Личностные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Личностные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Регулятивные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Познавательные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Общеучебные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Логические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Проблемно – поисковые 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Знаково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– символические 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Коммуникативные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Метапредметные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Предметные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275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761" y="272913"/>
            <a:ext cx="9343829" cy="6414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Особенности оценки </a:t>
            </a:r>
            <a:r>
              <a:rPr lang="ru-RU" sz="2800" b="1" dirty="0" err="1" smtClean="0"/>
              <a:t>метапредметных</a:t>
            </a:r>
            <a:r>
              <a:rPr lang="ru-RU" sz="2800" b="1" dirty="0" smtClean="0"/>
              <a:t> результатов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761" y="1603513"/>
            <a:ext cx="9463099" cy="4252319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857840"/>
              </p:ext>
            </p:extLst>
          </p:nvPr>
        </p:nvGraphicFramePr>
        <p:xfrm>
          <a:off x="424491" y="784750"/>
          <a:ext cx="9208367" cy="48580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29457">
                  <a:extLst>
                    <a:ext uri="{9D8B030D-6E8A-4147-A177-3AD203B41FA5}">
                      <a16:colId xmlns:a16="http://schemas.microsoft.com/office/drawing/2014/main" val="3491093808"/>
                    </a:ext>
                  </a:extLst>
                </a:gridCol>
                <a:gridCol w="498247">
                  <a:extLst>
                    <a:ext uri="{9D8B030D-6E8A-4147-A177-3AD203B41FA5}">
                      <a16:colId xmlns:a16="http://schemas.microsoft.com/office/drawing/2014/main" val="1931176370"/>
                    </a:ext>
                  </a:extLst>
                </a:gridCol>
                <a:gridCol w="2166136">
                  <a:extLst>
                    <a:ext uri="{9D8B030D-6E8A-4147-A177-3AD203B41FA5}">
                      <a16:colId xmlns:a16="http://schemas.microsoft.com/office/drawing/2014/main" val="981148009"/>
                    </a:ext>
                  </a:extLst>
                </a:gridCol>
                <a:gridCol w="2714527">
                  <a:extLst>
                    <a:ext uri="{9D8B030D-6E8A-4147-A177-3AD203B41FA5}">
                      <a16:colId xmlns:a16="http://schemas.microsoft.com/office/drawing/2014/main" val="279144686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НОО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ООО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СОО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7356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800" b="0" dirty="0" smtClean="0"/>
                        <a:t>Осуществляется через оценку достижений планируемых результатов освоения ФОП,  которые отражают совокупность </a:t>
                      </a:r>
                      <a:r>
                        <a:rPr lang="ru-RU" sz="1800" b="1" dirty="0" smtClean="0"/>
                        <a:t>познавательных, коммуникативных и регулятивных УУД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885007"/>
                  </a:ext>
                </a:extLst>
              </a:tr>
              <a:tr h="1561106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800" b="0" dirty="0" smtClean="0"/>
                        <a:t>Осуществляется как учителем в ходе </a:t>
                      </a:r>
                      <a:r>
                        <a:rPr lang="ru-RU" sz="1800" b="1" dirty="0" smtClean="0"/>
                        <a:t>текущей и промежуточной оценки </a:t>
                      </a:r>
                      <a:r>
                        <a:rPr lang="ru-RU" sz="1800" b="0" dirty="0" smtClean="0"/>
                        <a:t>по учебному предмету, так и администрацией ОО в ходе </a:t>
                      </a:r>
                      <a:r>
                        <a:rPr lang="ru-RU" sz="1800" b="1" dirty="0" smtClean="0"/>
                        <a:t>мониторинга</a:t>
                      </a:r>
                      <a:r>
                        <a:rPr lang="ru-RU" sz="1800" b="0" dirty="0" smtClean="0"/>
                        <a:t> </a:t>
                      </a:r>
                      <a:endParaRPr lang="ru-RU" b="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Осуществляется администрацией школы</a:t>
                      </a:r>
                      <a:r>
                        <a:rPr lang="ru-RU" baseline="0" dirty="0" smtClean="0"/>
                        <a:t> в ходе внутреннего мониторинга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71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Содержание и периодичность мониторинга устанавливается решением педагогического совета, инструментарий – работы на </a:t>
                      </a:r>
                      <a:r>
                        <a:rPr lang="ru-RU" sz="1800" b="0" dirty="0" err="1" smtClean="0"/>
                        <a:t>межпредметной</a:t>
                      </a:r>
                      <a:r>
                        <a:rPr lang="ru-RU" sz="1800" b="0" dirty="0" smtClean="0"/>
                        <a:t> основе, в том числе </a:t>
                      </a:r>
                      <a:r>
                        <a:rPr lang="ru-RU" sz="1800" b="1" dirty="0" smtClean="0"/>
                        <a:t>по функциональной грамотности</a:t>
                      </a:r>
                      <a:endParaRPr lang="ru-RU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0" dirty="0" smtClean="0"/>
                        <a:t>Содержание и периодичность мониторинга устанавливается решением педагогического совета, инструментарий – работы на </a:t>
                      </a:r>
                      <a:r>
                        <a:rPr lang="ru-RU" sz="1800" b="0" dirty="0" err="1" smtClean="0"/>
                        <a:t>межпредметной</a:t>
                      </a:r>
                      <a:r>
                        <a:rPr lang="ru-RU" sz="1800" b="0" dirty="0" smtClean="0"/>
                        <a:t> основе, в том числе по оценке</a:t>
                      </a:r>
                      <a:r>
                        <a:rPr lang="ru-RU" sz="1800" b="0" baseline="0" dirty="0" smtClean="0"/>
                        <a:t> </a:t>
                      </a:r>
                      <a:r>
                        <a:rPr lang="ru-RU" sz="1800" b="1" baseline="0" dirty="0" smtClean="0"/>
                        <a:t>читательской, естественно-научной, математической, цифровой, финансовой грамотности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9839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10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344557"/>
            <a:ext cx="8596668" cy="1320800"/>
          </a:xfrm>
        </p:spPr>
        <p:txBody>
          <a:bodyPr/>
          <a:lstStyle/>
          <a:p>
            <a:pPr algn="ctr"/>
            <a:r>
              <a:rPr lang="ru-RU" dirty="0" smtClean="0"/>
              <a:t>Формы оценки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результатов ФОП ООО и СОО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930400"/>
            <a:ext cx="8864231" cy="437763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Читательская грамотность – письменная работа на </a:t>
            </a:r>
            <a:r>
              <a:rPr lang="ru-RU" sz="2400" dirty="0" err="1" smtClean="0"/>
              <a:t>межпредметной</a:t>
            </a:r>
            <a:r>
              <a:rPr lang="ru-RU" sz="2400" dirty="0" smtClean="0"/>
              <a:t> основе;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Цифровая грамотность </a:t>
            </a:r>
            <a:r>
              <a:rPr lang="ru-RU" sz="2400" dirty="0" smtClean="0"/>
              <a:t>– практическая работа в сочетании с письменной (компьтеризированной0 частью;</a:t>
            </a:r>
          </a:p>
          <a:p>
            <a:r>
              <a:rPr lang="ru-RU" sz="2400" dirty="0" err="1" smtClean="0"/>
              <a:t>Сформированность</a:t>
            </a:r>
            <a:r>
              <a:rPr lang="ru-RU" sz="2400" dirty="0"/>
              <a:t> </a:t>
            </a:r>
            <a:r>
              <a:rPr lang="ru-RU" sz="2400" dirty="0" smtClean="0"/>
              <a:t>познавательных, регулятивных и коммуникативных УУД – экспертная оценка процесса и результата выполнения групповых и (или) индивидуальных учебных исследований или проектов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Каждый вид диагностики проводится с периодичностью не менее 1 раза в 2 года</a:t>
            </a:r>
          </a:p>
          <a:p>
            <a:endParaRPr lang="ru-RU" sz="2800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45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300" y="331305"/>
            <a:ext cx="9208788" cy="8878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Система оценки </a:t>
            </a:r>
            <a:r>
              <a:rPr lang="ru-RU" sz="2800" dirty="0" err="1" smtClean="0"/>
              <a:t>метапредметных</a:t>
            </a:r>
            <a:r>
              <a:rPr lang="ru-RU" sz="2800" dirty="0" smtClean="0"/>
              <a:t> результатов </a:t>
            </a:r>
            <a:br>
              <a:rPr lang="ru-RU" sz="2800" dirty="0" smtClean="0"/>
            </a:br>
            <a:r>
              <a:rPr lang="ru-RU" sz="2800" dirty="0" smtClean="0"/>
              <a:t>в МОБУ «</a:t>
            </a:r>
            <a:r>
              <a:rPr lang="ru-RU" sz="2800" dirty="0" err="1" smtClean="0"/>
              <a:t>Сясьстройская</a:t>
            </a:r>
            <a:r>
              <a:rPr lang="ru-RU" sz="2800" dirty="0" smtClean="0"/>
              <a:t> СОШ №1»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319204"/>
              </p:ext>
            </p:extLst>
          </p:nvPr>
        </p:nvGraphicFramePr>
        <p:xfrm>
          <a:off x="304799" y="1355771"/>
          <a:ext cx="10747511" cy="4307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19131">
                  <a:extLst>
                    <a:ext uri="{9D8B030D-6E8A-4147-A177-3AD203B41FA5}">
                      <a16:colId xmlns:a16="http://schemas.microsoft.com/office/drawing/2014/main" val="1698373073"/>
                    </a:ext>
                  </a:extLst>
                </a:gridCol>
                <a:gridCol w="1510748">
                  <a:extLst>
                    <a:ext uri="{9D8B030D-6E8A-4147-A177-3AD203B41FA5}">
                      <a16:colId xmlns:a16="http://schemas.microsoft.com/office/drawing/2014/main" val="3909524146"/>
                    </a:ext>
                  </a:extLst>
                </a:gridCol>
                <a:gridCol w="1537252">
                  <a:extLst>
                    <a:ext uri="{9D8B030D-6E8A-4147-A177-3AD203B41FA5}">
                      <a16:colId xmlns:a16="http://schemas.microsoft.com/office/drawing/2014/main" val="2970183548"/>
                    </a:ext>
                  </a:extLst>
                </a:gridCol>
                <a:gridCol w="1510748">
                  <a:extLst>
                    <a:ext uri="{9D8B030D-6E8A-4147-A177-3AD203B41FA5}">
                      <a16:colId xmlns:a16="http://schemas.microsoft.com/office/drawing/2014/main" val="1161843575"/>
                    </a:ext>
                  </a:extLst>
                </a:gridCol>
                <a:gridCol w="1020418">
                  <a:extLst>
                    <a:ext uri="{9D8B030D-6E8A-4147-A177-3AD203B41FA5}">
                      <a16:colId xmlns:a16="http://schemas.microsoft.com/office/drawing/2014/main" val="2062865742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552613678"/>
                    </a:ext>
                  </a:extLst>
                </a:gridCol>
                <a:gridCol w="1298710">
                  <a:extLst>
                    <a:ext uri="{9D8B030D-6E8A-4147-A177-3AD203B41FA5}">
                      <a16:colId xmlns:a16="http://schemas.microsoft.com/office/drawing/2014/main" val="3127216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уровни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 класс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2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школьный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Проект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Учебное исследование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58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муниципальный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Метапредметная</a:t>
                      </a:r>
                      <a:r>
                        <a:rPr lang="ru-RU" dirty="0" smtClean="0"/>
                        <a:t> работа (декабрь)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Метапредметная</a:t>
                      </a:r>
                      <a:r>
                        <a:rPr lang="ru-RU" dirty="0" smtClean="0"/>
                        <a:t> работа (декабрь)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Метапредметная</a:t>
                      </a:r>
                      <a:r>
                        <a:rPr lang="ru-RU" baseline="0" dirty="0" smtClean="0"/>
                        <a:t> работа (декабрь)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83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региональный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Метапредметная</a:t>
                      </a:r>
                      <a:r>
                        <a:rPr lang="ru-RU" dirty="0" smtClean="0"/>
                        <a:t> работа (декабрь)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Метапредметная</a:t>
                      </a:r>
                      <a:r>
                        <a:rPr lang="ru-RU" dirty="0" smtClean="0"/>
                        <a:t> работа (декабрь)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5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всероссийский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Читательская,</a:t>
                      </a:r>
                      <a:r>
                        <a:rPr lang="ru-RU" baseline="0" dirty="0" smtClean="0"/>
                        <a:t> естественно-научная, математическая грамотность</a:t>
                      </a:r>
                    </a:p>
                    <a:p>
                      <a:pPr algn="ctr"/>
                      <a:r>
                        <a:rPr lang="ru-RU" baseline="0" dirty="0" smtClean="0"/>
                        <a:t> (ноябрь, декабрь) РЭШ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64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45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761" y="272913"/>
            <a:ext cx="9343829" cy="6414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Особенности оценки предметных результатов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761" y="1603513"/>
            <a:ext cx="9463099" cy="4252319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101341"/>
              </p:ext>
            </p:extLst>
          </p:nvPr>
        </p:nvGraphicFramePr>
        <p:xfrm>
          <a:off x="424491" y="784750"/>
          <a:ext cx="9208367" cy="5169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27704">
                  <a:extLst>
                    <a:ext uri="{9D8B030D-6E8A-4147-A177-3AD203B41FA5}">
                      <a16:colId xmlns:a16="http://schemas.microsoft.com/office/drawing/2014/main" val="3491093808"/>
                    </a:ext>
                  </a:extLst>
                </a:gridCol>
                <a:gridCol w="2166136">
                  <a:extLst>
                    <a:ext uri="{9D8B030D-6E8A-4147-A177-3AD203B41FA5}">
                      <a16:colId xmlns:a16="http://schemas.microsoft.com/office/drawing/2014/main" val="981148009"/>
                    </a:ext>
                  </a:extLst>
                </a:gridCol>
                <a:gridCol w="2714527">
                  <a:extLst>
                    <a:ext uri="{9D8B030D-6E8A-4147-A177-3AD203B41FA5}">
                      <a16:colId xmlns:a16="http://schemas.microsoft.com/office/drawing/2014/main" val="2791446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НОО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ООО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СОО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7356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800" b="0" dirty="0" smtClean="0"/>
                        <a:t>Осуществляется через оценку достижений планируемых результатов освоения ФОП по отдельным учебным предметам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88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b="1" dirty="0" smtClean="0"/>
                        <a:t>Основным предметом</a:t>
                      </a:r>
                      <a:r>
                        <a:rPr lang="ru-RU" b="1" baseline="0" dirty="0" smtClean="0"/>
                        <a:t> оценки результатов освоение ООП НОО в соответствии требованиями ФГОС НОО является способность к решению учебно-познавательных и учебно-практических задач и способах действий, в том числе </a:t>
                      </a:r>
                      <a:r>
                        <a:rPr lang="ru-RU" b="1" baseline="0" dirty="0" err="1" smtClean="0"/>
                        <a:t>метапредметных</a:t>
                      </a:r>
                      <a:endParaRPr lang="ru-RU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b="1" dirty="0" smtClean="0"/>
                        <a:t>Основным предметом</a:t>
                      </a:r>
                      <a:r>
                        <a:rPr lang="ru-RU" b="1" baseline="0" dirty="0" smtClean="0"/>
                        <a:t> оценки результатов освоение ООП НОО в соответствии требованиями ФГОС НОО является способность к решению учебно-познавательных и учебно-практических задач и способах действий, в том числе </a:t>
                      </a:r>
                      <a:r>
                        <a:rPr lang="ru-RU" b="1" baseline="0" dirty="0" err="1" smtClean="0"/>
                        <a:t>метапредметных</a:t>
                      </a:r>
                      <a:r>
                        <a:rPr lang="ru-RU" b="1" baseline="0" dirty="0" smtClean="0"/>
                        <a:t>, а также компетентностей, соответствующих направлениям функциональной грамотности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918640"/>
                  </a:ext>
                </a:extLst>
              </a:tr>
              <a:tr h="683812">
                <a:tc gridSpan="3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800" b="0" dirty="0" smtClean="0"/>
                        <a:t>Осуществляется как учителем в ходе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</a:rPr>
                        <a:t>текущего, тематического, промежуточного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</a:rPr>
                        <a:t> и итогового контроля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710957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b="1" dirty="0" smtClean="0"/>
                        <a:t>Особенности оценки предметных результатов по отдельному учебному предмету  фиксируются в приложении к ООП 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9839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01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3925" y="145774"/>
            <a:ext cx="8596668" cy="675861"/>
          </a:xfrm>
        </p:spPr>
        <p:txBody>
          <a:bodyPr/>
          <a:lstStyle/>
          <a:p>
            <a:pPr algn="ctr"/>
            <a:r>
              <a:rPr lang="ru-RU" dirty="0" smtClean="0"/>
              <a:t>Виды контроля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178149"/>
              </p:ext>
            </p:extLst>
          </p:nvPr>
        </p:nvGraphicFramePr>
        <p:xfrm>
          <a:off x="200467" y="821635"/>
          <a:ext cx="11421689" cy="4028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88174">
                  <a:extLst>
                    <a:ext uri="{9D8B030D-6E8A-4147-A177-3AD203B41FA5}">
                      <a16:colId xmlns:a16="http://schemas.microsoft.com/office/drawing/2014/main" val="46439047"/>
                    </a:ext>
                  </a:extLst>
                </a:gridCol>
                <a:gridCol w="3322671">
                  <a:extLst>
                    <a:ext uri="{9D8B030D-6E8A-4147-A177-3AD203B41FA5}">
                      <a16:colId xmlns:a16="http://schemas.microsoft.com/office/drawing/2014/main" val="3771271843"/>
                    </a:ext>
                  </a:extLst>
                </a:gridCol>
                <a:gridCol w="2855422">
                  <a:extLst>
                    <a:ext uri="{9D8B030D-6E8A-4147-A177-3AD203B41FA5}">
                      <a16:colId xmlns:a16="http://schemas.microsoft.com/office/drawing/2014/main" val="1088727926"/>
                    </a:ext>
                  </a:extLst>
                </a:gridCol>
                <a:gridCol w="2855422">
                  <a:extLst>
                    <a:ext uri="{9D8B030D-6E8A-4147-A177-3AD203B41FA5}">
                      <a16:colId xmlns:a16="http://schemas.microsoft.com/office/drawing/2014/main" val="2467187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НОО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ООО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ФОП СОО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39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текущая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Направлена на оценку индивидуального продвижения обучающегося в освоении программы учебного предмета</a:t>
                      </a:r>
                    </a:p>
                    <a:p>
                      <a:pPr algn="ctr"/>
                      <a:r>
                        <a:rPr lang="ru-RU" dirty="0" smtClean="0"/>
                        <a:t>Может быть формирующей и диагностической</a:t>
                      </a:r>
                    </a:p>
                    <a:p>
                      <a:pPr algn="ctr"/>
                      <a:r>
                        <a:rPr lang="ru-RU" dirty="0" smtClean="0"/>
                        <a:t>Используются различные формы и методы проверки (устный и письменный опрос, практический и творческие</a:t>
                      </a:r>
                      <a:r>
                        <a:rPr lang="ru-RU" baseline="0" dirty="0" smtClean="0"/>
                        <a:t> работы и другое)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30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тематическая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Направлена на оценку уровня достижений тематических планируемых результатов по учебному предмету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промежуточная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Проводится на основе результатов накопленной оценки и результатов выполнения тематических проверочных работ и фиксируется в журнале. </a:t>
                      </a:r>
                      <a:endParaRPr lang="ru-RU" dirty="0" smtClean="0"/>
                    </a:p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Проводится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,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начиная со 2 класса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!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5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итоговая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Итоговая оценка складывается из результатов накопленной оценки и итоговой работы по учебному </a:t>
                      </a:r>
                      <a:r>
                        <a:rPr lang="ru-RU" dirty="0" smtClean="0"/>
                        <a:t>предмету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873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261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62372161"/>
              </p:ext>
            </p:extLst>
          </p:nvPr>
        </p:nvGraphicFramePr>
        <p:xfrm>
          <a:off x="401982" y="295596"/>
          <a:ext cx="10955132" cy="6171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92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24070"/>
            <a:ext cx="9208788" cy="1320800"/>
          </a:xfrm>
        </p:spPr>
        <p:txBody>
          <a:bodyPr/>
          <a:lstStyle/>
          <a:p>
            <a:r>
              <a:rPr lang="ru-RU" dirty="0" smtClean="0"/>
              <a:t>Внутренний мониторинг ФОП ОО И СОО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64974"/>
            <a:ext cx="9208788" cy="5234609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Стартовая диагностика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уровня достижений предметных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результатов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уровня функциональной грамотности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уровня профессионального мастерства педагогических работников, осуществляемого на основе выполнения обучающимися проверочных работ, анализа посещенных уроков, анализа качества учебных занятий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и периодичность устанавливаются решением педагогического совета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являются основанием для текущей коррекции учебного процесса и его индивидуализации и для повышения квалификации педагогических работников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09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0708" t="15466" r="35052" b="6957"/>
          <a:stretch/>
        </p:blipFill>
        <p:spPr>
          <a:xfrm>
            <a:off x="662608" y="795132"/>
            <a:ext cx="3723861" cy="474349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56313" y="914885"/>
            <a:ext cx="4410453" cy="388077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Письмо </a:t>
            </a:r>
            <a:r>
              <a:rPr lang="ru-RU" sz="2000" dirty="0" err="1" smtClean="0"/>
              <a:t>Минпросвещения</a:t>
            </a:r>
            <a:r>
              <a:rPr lang="ru-RU" sz="2000" dirty="0" smtClean="0"/>
              <a:t> РФ от 23.01.2023 №03-47 «О направлении методических рекомендаций» по системе оценки достижений обучающимися планируемых результатов освоения программ НОО, ООО и СОО.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58213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81" y="1133134"/>
            <a:ext cx="8851912" cy="26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470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15" y="742280"/>
            <a:ext cx="9344289" cy="510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74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0708" t="15466" r="35052" b="6957"/>
          <a:stretch/>
        </p:blipFill>
        <p:spPr>
          <a:xfrm>
            <a:off x="662608" y="795132"/>
            <a:ext cx="3723861" cy="474349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56313" y="914885"/>
            <a:ext cx="4410453" cy="388077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Письмо </a:t>
            </a:r>
            <a:r>
              <a:rPr lang="ru-RU" sz="2000" dirty="0" err="1" smtClean="0"/>
              <a:t>Минпросвещения</a:t>
            </a:r>
            <a:r>
              <a:rPr lang="ru-RU" sz="2000" dirty="0" smtClean="0"/>
              <a:t> РФ от 23.01.2023 №03-47 «О направлении методических рекомендаций» по системе оценки достижений обучающимися планируемых результатов освоения программ НОО, ООО и СОО.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422" y="4200262"/>
            <a:ext cx="5833056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32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139" y="1060175"/>
            <a:ext cx="8613913" cy="3326295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Нормативные локальные акты, обеспечивающие объективность оценки планируемых результатов </a:t>
            </a:r>
            <a:r>
              <a:rPr lang="ru-RU" b="1" dirty="0" smtClean="0"/>
              <a:t>обучающихся в МОБУ «</a:t>
            </a:r>
            <a:r>
              <a:rPr lang="ru-RU" b="1" dirty="0" err="1" smtClean="0"/>
              <a:t>Сясьстройская</a:t>
            </a:r>
            <a:r>
              <a:rPr lang="ru-RU" b="1" dirty="0" smtClean="0"/>
              <a:t> СОШ №1»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88936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309" y="287890"/>
            <a:ext cx="8147248" cy="922114"/>
          </a:xfrm>
        </p:spPr>
        <p:txBody>
          <a:bodyPr/>
          <a:lstStyle/>
          <a:p>
            <a:pPr algn="ctr"/>
            <a:r>
              <a:rPr lang="ru-RU" b="1" dirty="0" smtClean="0"/>
              <a:t>Нормативные документы школы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9309" y="1321768"/>
            <a:ext cx="9545352" cy="4098371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Положение о внутренней системе оценки качества образования</a:t>
            </a:r>
          </a:p>
          <a:p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формах, периодичности, порядке текущего контроля успеваемости и промежуточной аттестации обучающихся</a:t>
            </a:r>
          </a:p>
          <a:p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Положение о критериях и нормах оценок по учебным предметам</a:t>
            </a:r>
          </a:p>
          <a:p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домашнем задании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56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930492" cy="14179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Положение о формах, периодичности, порядке текущего контроля и промежуточной аттестации обучающихся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292627"/>
            <a:ext cx="8596668" cy="108667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Внести дополнение об учете в качестве промежуточной аттестации достижений обучающихся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87741" y="3644349"/>
            <a:ext cx="7686261" cy="1794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Например: Ученик 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выиграл региональный этап Всероссийской олимпиады школьников по литературе. Такому ученику промежуточную аттестацию можно провести в форме зачета, то есть выставить отметку по литературе и не привлекать ребенка ни к каким видам контрольных работ.</a:t>
            </a:r>
            <a:b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63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930492" cy="14179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Положение о формах, периодичности, порядке текущего контроля и промежуточной аттестации обучающихся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292627"/>
            <a:ext cx="8930492" cy="343231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 основании промежуточной аттестации выпускники 9-х и 11-х классов получают допуск к ГИА</a:t>
            </a:r>
          </a:p>
          <a:p>
            <a:r>
              <a:rPr lang="ru-RU" sz="2400" dirty="0">
                <a:cs typeface="Times New Roman" panose="02020603050405020304" pitchFamily="18" charset="0"/>
              </a:rPr>
              <a:t>По внеурочной деятельности промежуточная аттестация обязательна. </a:t>
            </a:r>
            <a:r>
              <a:rPr lang="ru-RU" sz="2400" dirty="0" err="1">
                <a:cs typeface="Times New Roman" panose="02020603050405020304" pitchFamily="18" charset="0"/>
              </a:rPr>
              <a:t>Непрохождение</a:t>
            </a:r>
            <a:r>
              <a:rPr lang="ru-RU" sz="2400" dirty="0">
                <a:cs typeface="Times New Roman" panose="02020603050405020304" pitchFamily="18" charset="0"/>
              </a:rPr>
              <a:t> промежуточной аттестации без уважительных причин повлечет образование академической задолженности у ученика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ч. 2 ст. 58 Федерального закона от 29.12.2012 №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273-ФЗ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5685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1580" t="25110" r="30455" b="8455"/>
          <a:stretch/>
        </p:blipFill>
        <p:spPr>
          <a:xfrm>
            <a:off x="2026507" y="444844"/>
            <a:ext cx="6343135" cy="62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149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65043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Положение о критериях и нормах оценок по учебным предметам</a:t>
            </a:r>
            <a:br>
              <a:rPr lang="ru-RU" b="1" dirty="0" smtClean="0"/>
            </a:br>
            <a:r>
              <a:rPr lang="ru-RU" b="1" dirty="0" smtClean="0"/>
              <a:t> (оценка письменных работ)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612805"/>
              </p:ext>
            </p:extLst>
          </p:nvPr>
        </p:nvGraphicFramePr>
        <p:xfrm>
          <a:off x="858660" y="3067574"/>
          <a:ext cx="5436123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0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96-100%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76-95%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51-75%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0-50%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8660" y="2447707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НАЧАЛЬНАЯ ШКОЛА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37019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65043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/>
              <a:t>Положение о критериях и нормах оценок по учебным предметам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161643"/>
              </p:ext>
            </p:extLst>
          </p:nvPr>
        </p:nvGraphicFramePr>
        <p:xfrm>
          <a:off x="1004434" y="1862882"/>
          <a:ext cx="3024227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90-100%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70-89%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50-69%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0-50%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4434" y="1493550"/>
            <a:ext cx="3204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РУССКИЙ ЯЗЫК ООО и СОО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44520" y="1514380"/>
            <a:ext cx="3026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МАТЕМАТИКА ООО и СОО</a:t>
            </a:r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213693"/>
              </p:ext>
            </p:extLst>
          </p:nvPr>
        </p:nvGraphicFramePr>
        <p:xfrm>
          <a:off x="5347084" y="1883712"/>
          <a:ext cx="3024227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90-100%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66-89%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50-65%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менее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50%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4666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65043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/>
              <a:t>Положение о критериях и нормах оценок по учебным предметам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042806"/>
              </p:ext>
            </p:extLst>
          </p:nvPr>
        </p:nvGraphicFramePr>
        <p:xfrm>
          <a:off x="745821" y="1806101"/>
          <a:ext cx="3024227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6541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90-100%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75-89%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50-74%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менее 50%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7334" y="1408755"/>
            <a:ext cx="227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ХИМИЯ ООО и СОО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240093" y="1474623"/>
            <a:ext cx="2411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ФИЗИКА ООО и СОО</a:t>
            </a:r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661180"/>
              </p:ext>
            </p:extLst>
          </p:nvPr>
        </p:nvGraphicFramePr>
        <p:xfrm>
          <a:off x="4343266" y="1778087"/>
          <a:ext cx="3024227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90-100%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66-89%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50-65%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менее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50%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22510" y="1474623"/>
            <a:ext cx="270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БИОЛОГИЯ ООО и СОО</a:t>
            </a:r>
            <a:endParaRPr lang="ru-RU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853859"/>
              </p:ext>
            </p:extLst>
          </p:nvPr>
        </p:nvGraphicFramePr>
        <p:xfrm>
          <a:off x="7940711" y="1806101"/>
          <a:ext cx="3024227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90-100%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70-89%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51-69%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0-50%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5715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65043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/>
              <a:t>Положение о критериях и нормах оценок по учебным предметам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78211"/>
              </p:ext>
            </p:extLst>
          </p:nvPr>
        </p:nvGraphicFramePr>
        <p:xfrm>
          <a:off x="745821" y="1806101"/>
          <a:ext cx="3024227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6541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80-100%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60-79%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40-59%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0-39%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94033" y="1474623"/>
            <a:ext cx="2542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ИСТОРИЯ ООО и СОО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961094" y="1474623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АНГЛ.ЯЗ ООО и СОО</a:t>
            </a:r>
            <a:endParaRPr lang="ru-RU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246128"/>
              </p:ext>
            </p:extLst>
          </p:nvPr>
        </p:nvGraphicFramePr>
        <p:xfrm>
          <a:off x="4667424" y="1843955"/>
          <a:ext cx="3024227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3986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85-100%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65-84%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51-64%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0-50%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689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65043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/>
              <a:t>Положение о критериях и нормах оценок по учебным предметам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36052"/>
              </p:ext>
            </p:extLst>
          </p:nvPr>
        </p:nvGraphicFramePr>
        <p:xfrm>
          <a:off x="1004434" y="1862882"/>
          <a:ext cx="3024227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80-100%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60-79%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40-59%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менее 40%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96526" y="1523687"/>
            <a:ext cx="1996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ОБЖ ООО и СОО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44520" y="1514380"/>
            <a:ext cx="2805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ГЕОГРАФИЯ ООО и СОО</a:t>
            </a:r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420038"/>
              </p:ext>
            </p:extLst>
          </p:nvPr>
        </p:nvGraphicFramePr>
        <p:xfrm>
          <a:off x="5347084" y="1883712"/>
          <a:ext cx="3024227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% выполнения письменной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95-100%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75-94%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51-74%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менее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50%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174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5861"/>
          </a:xfrm>
        </p:spPr>
        <p:txBody>
          <a:bodyPr/>
          <a:lstStyle/>
          <a:p>
            <a:pPr algn="ctr"/>
            <a:r>
              <a:rPr lang="ru-RU" dirty="0" smtClean="0"/>
              <a:t>Положение о домашнем задании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83" t="42075" r="53666" b="12098"/>
          <a:stretch/>
        </p:blipFill>
        <p:spPr>
          <a:xfrm>
            <a:off x="1497497" y="1152939"/>
            <a:ext cx="7513982" cy="537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25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299" y="410817"/>
            <a:ext cx="10083431" cy="768626"/>
          </a:xfrm>
        </p:spPr>
        <p:txBody>
          <a:bodyPr/>
          <a:lstStyle/>
          <a:p>
            <a:r>
              <a:rPr lang="ru-RU" b="1" dirty="0" smtClean="0"/>
              <a:t>Проект решения  педсовета: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809" y="1378226"/>
            <a:ext cx="9501808" cy="5800796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Принять </a:t>
            </a:r>
            <a:r>
              <a:rPr lang="ru-RU" sz="2800" dirty="0"/>
              <a:t>к сведению информацию о системе оценки достижений планируемых результатов обучающихся, обозначенной </a:t>
            </a:r>
            <a:r>
              <a:rPr lang="ru-RU" sz="2800" dirty="0" smtClean="0"/>
              <a:t>в обновленных </a:t>
            </a:r>
            <a:r>
              <a:rPr lang="ru-RU" sz="2800" dirty="0"/>
              <a:t>ФГОС и ФОП НОО, ООО и СОО;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Рассмотреть </a:t>
            </a:r>
            <a:r>
              <a:rPr lang="ru-RU" sz="2800" dirty="0"/>
              <a:t>и внести дополнения в НЛА, обеспечивающие объективность оценивания планируемых результатов обучающихся;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Осуществлять </a:t>
            </a:r>
            <a:r>
              <a:rPr lang="ru-RU" sz="2800" dirty="0"/>
              <a:t>текущее оценивания образовательных результатов обучающихся с учетом  рассмотренных НЛА и опыта работы </a:t>
            </a:r>
            <a:r>
              <a:rPr lang="ru-RU" sz="2800" dirty="0" smtClean="0"/>
              <a:t>учителей-предметников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79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1066</TotalTime>
  <Words>1635</Words>
  <Application>Microsoft Office PowerPoint</Application>
  <PresentationFormat>Широкоэкранный</PresentationFormat>
  <Paragraphs>289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Calibri</vt:lpstr>
      <vt:lpstr>Times New Roman</vt:lpstr>
      <vt:lpstr>Trebuchet MS</vt:lpstr>
      <vt:lpstr>Wingdings 3</vt:lpstr>
      <vt:lpstr>Аспект</vt:lpstr>
      <vt:lpstr>Система работы образовательной организации по повышению объективности оценки образовательных результатов при переходе на обновленные  ФГОС И ФОП НОО, ООО и СОО</vt:lpstr>
      <vt:lpstr>Цель педсовета:</vt:lpstr>
      <vt:lpstr>Задачи:</vt:lpstr>
      <vt:lpstr>Повестка:</vt:lpstr>
      <vt:lpstr>Система оценки достижений планируемых результатов освоения ФОП НОО, ООО и СОО</vt:lpstr>
      <vt:lpstr>Нормативные документы</vt:lpstr>
      <vt:lpstr>Презентация PowerPoint</vt:lpstr>
      <vt:lpstr>Презентация PowerPoint</vt:lpstr>
      <vt:lpstr>Презентация PowerPoint</vt:lpstr>
      <vt:lpstr>Подходы к оценке образовательных достижений</vt:lpstr>
      <vt:lpstr>Особенности оценки личностных результатов</vt:lpstr>
      <vt:lpstr>Презентация PowerPoint</vt:lpstr>
      <vt:lpstr>Презентация PowerPoint</vt:lpstr>
      <vt:lpstr>Особенности оценки метапредметных результатов</vt:lpstr>
      <vt:lpstr>Формы оценки метапредметных результатов ФОП ООО и СОО</vt:lpstr>
      <vt:lpstr>Система оценки метапредметных результатов  в МОБУ «Сясьстройская СОШ №1»</vt:lpstr>
      <vt:lpstr>Особенности оценки предметных результатов</vt:lpstr>
      <vt:lpstr>Виды контроля</vt:lpstr>
      <vt:lpstr>Презентация PowerPoint</vt:lpstr>
      <vt:lpstr>Внутренний мониторинг ФОП ОО И СОО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Нормативные локальные акты, обеспечивающие объективность оценки планируемых результатов обучающихся в МОБУ «Сясьстройская СОШ №1»</vt:lpstr>
      <vt:lpstr>Нормативные документы школы</vt:lpstr>
      <vt:lpstr>Положение о формах, периодичности, порядке текущего контроля и промежуточной аттестации обучающихся</vt:lpstr>
      <vt:lpstr>Положение о формах, периодичности, порядке текущего контроля и промежуточной аттестации обучающихся</vt:lpstr>
      <vt:lpstr>Презентация PowerPoint</vt:lpstr>
      <vt:lpstr>Положение о критериях и нормах оценок по учебным предметам  (оценка письменных работ)</vt:lpstr>
      <vt:lpstr>Положение о критериях и нормах оценок по учебным предметам</vt:lpstr>
      <vt:lpstr>Положение о критериях и нормах оценок по учебным предметам</vt:lpstr>
      <vt:lpstr>Положение о критериях и нормах оценок по учебным предметам</vt:lpstr>
      <vt:lpstr>Положение о критериях и нормах оценок по учебным предметам</vt:lpstr>
      <vt:lpstr>Положение о домашнем задании</vt:lpstr>
      <vt:lpstr>Проект решения  педсовета: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работы образовательной организации по повышению объективности оценки образовательных результатов при переходе на обновленные  ФГОС И ФОП НОО, ООО и СОО</dc:title>
  <dc:creator>Евгений</dc:creator>
  <cp:lastModifiedBy>Евгений</cp:lastModifiedBy>
  <cp:revision>44</cp:revision>
  <dcterms:created xsi:type="dcterms:W3CDTF">2023-12-26T20:55:15Z</dcterms:created>
  <dcterms:modified xsi:type="dcterms:W3CDTF">2024-04-20T09:07:35Z</dcterms:modified>
</cp:coreProperties>
</file>